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5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304" r:id="rId13"/>
    <p:sldId id="298" r:id="rId14"/>
    <p:sldId id="305" r:id="rId15"/>
    <p:sldId id="299" r:id="rId16"/>
    <p:sldId id="270" r:id="rId17"/>
    <p:sldId id="272" r:id="rId18"/>
    <p:sldId id="306" r:id="rId19"/>
    <p:sldId id="300" r:id="rId20"/>
    <p:sldId id="303" r:id="rId21"/>
    <p:sldId id="302" r:id="rId22"/>
    <p:sldId id="273" r:id="rId23"/>
    <p:sldId id="307" r:id="rId24"/>
    <p:sldId id="315" r:id="rId25"/>
    <p:sldId id="316" r:id="rId26"/>
    <p:sldId id="317" r:id="rId27"/>
    <p:sldId id="318" r:id="rId28"/>
    <p:sldId id="319" r:id="rId29"/>
    <p:sldId id="320" r:id="rId30"/>
    <p:sldId id="321" r:id="rId31"/>
    <p:sldId id="324" r:id="rId32"/>
    <p:sldId id="322" r:id="rId33"/>
    <p:sldId id="323" r:id="rId34"/>
    <p:sldId id="285" r:id="rId35"/>
    <p:sldId id="280" r:id="rId36"/>
    <p:sldId id="281" r:id="rId37"/>
    <p:sldId id="282" r:id="rId38"/>
    <p:sldId id="283" r:id="rId39"/>
    <p:sldId id="284" r:id="rId40"/>
    <p:sldId id="325" r:id="rId41"/>
    <p:sldId id="326" r:id="rId42"/>
    <p:sldId id="327" r:id="rId43"/>
    <p:sldId id="328" r:id="rId44"/>
    <p:sldId id="275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01" autoAdjust="0"/>
  </p:normalViewPr>
  <p:slideViewPr>
    <p:cSldViewPr>
      <p:cViewPr>
        <p:scale>
          <a:sx n="90" d="100"/>
          <a:sy n="90" d="100"/>
        </p:scale>
        <p:origin x="-600" y="-5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CDA086-AE72-4934-8E8B-CBFD4D7023D7}" type="doc">
      <dgm:prSet loTypeId="urn:microsoft.com/office/officeart/2005/8/layout/hierarchy5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2A0A472-D0D2-476C-BF9B-628B11B90A9A}">
      <dgm:prSet phldrT="[Текст]" custT="1"/>
      <dgm:spPr/>
      <dgm:t>
        <a:bodyPr/>
        <a:lstStyle/>
        <a:p>
          <a:r>
            <a:rPr lang="ru-RU" sz="2800" b="1" i="1" dirty="0">
              <a:latin typeface="Times New Roman" pitchFamily="18" charset="0"/>
              <a:cs typeface="Times New Roman" pitchFamily="18" charset="0"/>
            </a:rPr>
            <a:t>Направления консультационной </a:t>
          </a:r>
          <a:r>
            <a:rPr lang="ru-RU" sz="2800" b="1" i="1" dirty="0" smtClean="0">
              <a:latin typeface="Times New Roman" pitchFamily="18" charset="0"/>
              <a:cs typeface="Times New Roman" pitchFamily="18" charset="0"/>
            </a:rPr>
            <a:t>поддержки </a:t>
          </a:r>
          <a:r>
            <a:rPr lang="ru-RU" sz="2800" b="1" i="1" dirty="0">
              <a:latin typeface="Times New Roman" pitchFamily="18" charset="0"/>
              <a:cs typeface="Times New Roman" pitchFamily="18" charset="0"/>
            </a:rPr>
            <a:t>родителей</a:t>
          </a:r>
        </a:p>
      </dgm:t>
    </dgm:pt>
    <dgm:pt modelId="{41C8A697-EA43-4828-80B4-A77DD68A9250}" type="parTrans" cxnId="{C6B7E9F1-EAC3-4EDE-8410-CC4DA29B0957}">
      <dgm:prSet/>
      <dgm:spPr/>
      <dgm:t>
        <a:bodyPr/>
        <a:lstStyle/>
        <a:p>
          <a:endParaRPr lang="ru-RU"/>
        </a:p>
      </dgm:t>
    </dgm:pt>
    <dgm:pt modelId="{A30A2BF4-6C66-40F8-B1F8-D26C2E8E3414}" type="sibTrans" cxnId="{C6B7E9F1-EAC3-4EDE-8410-CC4DA29B0957}">
      <dgm:prSet/>
      <dgm:spPr/>
      <dgm:t>
        <a:bodyPr/>
        <a:lstStyle/>
        <a:p>
          <a:endParaRPr lang="ru-RU"/>
        </a:p>
      </dgm:t>
    </dgm:pt>
    <dgm:pt modelId="{52B98D57-5540-4B72-A833-9B76D795CEB4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Психолого - педагогическое развитие</a:t>
          </a:r>
        </a:p>
      </dgm:t>
    </dgm:pt>
    <dgm:pt modelId="{08B774F2-F244-4D7F-8D3B-D6DE5A6A7B93}" type="parTrans" cxnId="{CF9CD8A8-0EC7-4464-A925-B391389FA11E}">
      <dgm:prSet/>
      <dgm:spPr/>
      <dgm:t>
        <a:bodyPr/>
        <a:lstStyle/>
        <a:p>
          <a:endParaRPr lang="ru-RU"/>
        </a:p>
      </dgm:t>
    </dgm:pt>
    <dgm:pt modelId="{A660FCD2-DB76-4231-85B6-AE445712E19F}" type="sibTrans" cxnId="{CF9CD8A8-0EC7-4464-A925-B391389FA11E}">
      <dgm:prSet/>
      <dgm:spPr/>
      <dgm:t>
        <a:bodyPr/>
        <a:lstStyle/>
        <a:p>
          <a:endParaRPr lang="ru-RU"/>
        </a:p>
      </dgm:t>
    </dgm:pt>
    <dgm:pt modelId="{A922A564-7F94-4364-9422-4A4F79EAC537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Речевое развитие</a:t>
          </a:r>
        </a:p>
      </dgm:t>
    </dgm:pt>
    <dgm:pt modelId="{5989F142-C5C4-4859-9633-181CAD31A86D}" type="parTrans" cxnId="{E848A996-710A-42BE-B395-1E1E56391C87}">
      <dgm:prSet/>
      <dgm:spPr/>
      <dgm:t>
        <a:bodyPr/>
        <a:lstStyle/>
        <a:p>
          <a:endParaRPr lang="ru-RU"/>
        </a:p>
      </dgm:t>
    </dgm:pt>
    <dgm:pt modelId="{844C4F1D-6CE5-43F7-8437-154D453452AF}" type="sibTrans" cxnId="{E848A996-710A-42BE-B395-1E1E56391C87}">
      <dgm:prSet/>
      <dgm:spPr/>
      <dgm:t>
        <a:bodyPr/>
        <a:lstStyle/>
        <a:p>
          <a:endParaRPr lang="ru-RU"/>
        </a:p>
      </dgm:t>
    </dgm:pt>
    <dgm:pt modelId="{743A3C94-38CD-4004-9DF1-6DEA12F8FF18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Художественно-эстетическое</a:t>
          </a:r>
        </a:p>
      </dgm:t>
    </dgm:pt>
    <dgm:pt modelId="{7119208E-6721-4A5B-AD04-49C6AC1E11F9}" type="parTrans" cxnId="{6030D208-B71D-49DA-B306-EA1222BD9A3F}">
      <dgm:prSet/>
      <dgm:spPr/>
      <dgm:t>
        <a:bodyPr/>
        <a:lstStyle/>
        <a:p>
          <a:endParaRPr lang="ru-RU"/>
        </a:p>
      </dgm:t>
    </dgm:pt>
    <dgm:pt modelId="{358CF5C5-7943-45CB-9DEF-777740FEA052}" type="sibTrans" cxnId="{6030D208-B71D-49DA-B306-EA1222BD9A3F}">
      <dgm:prSet/>
      <dgm:spPr/>
      <dgm:t>
        <a:bodyPr/>
        <a:lstStyle/>
        <a:p>
          <a:endParaRPr lang="ru-RU"/>
        </a:p>
      </dgm:t>
    </dgm:pt>
    <dgm:pt modelId="{62F55620-2A6C-4F96-BBD3-86F8A75E5A22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Физическое развитие</a:t>
          </a:r>
        </a:p>
      </dgm:t>
    </dgm:pt>
    <dgm:pt modelId="{A2259215-B555-46F7-9E06-09BA5BC01AD8}" type="parTrans" cxnId="{0D079725-23A3-47D3-A2F8-9C2FD492AD1A}">
      <dgm:prSet/>
      <dgm:spPr/>
      <dgm:t>
        <a:bodyPr/>
        <a:lstStyle/>
        <a:p>
          <a:endParaRPr lang="ru-RU"/>
        </a:p>
      </dgm:t>
    </dgm:pt>
    <dgm:pt modelId="{09630763-CC2D-475A-AE6A-EF167C738201}" type="sibTrans" cxnId="{0D079725-23A3-47D3-A2F8-9C2FD492AD1A}">
      <dgm:prSet/>
      <dgm:spPr/>
      <dgm:t>
        <a:bodyPr/>
        <a:lstStyle/>
        <a:p>
          <a:endParaRPr lang="ru-RU"/>
        </a:p>
      </dgm:t>
    </dgm:pt>
    <dgm:pt modelId="{0B3DCC5F-0017-4C17-BDB2-EF5A52B1E11E}" type="pres">
      <dgm:prSet presAssocID="{E4CDA086-AE72-4934-8E8B-CBFD4D7023D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30EEA5-D348-4941-90BA-31FD78547393}" type="pres">
      <dgm:prSet presAssocID="{E4CDA086-AE72-4934-8E8B-CBFD4D7023D7}" presName="hierFlow" presStyleCnt="0"/>
      <dgm:spPr/>
    </dgm:pt>
    <dgm:pt modelId="{CB1E6884-593A-4B6F-9A47-B2F043260B14}" type="pres">
      <dgm:prSet presAssocID="{E4CDA086-AE72-4934-8E8B-CBFD4D7023D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2CF28CC1-A33C-42BE-8D7C-B8810576A790}" type="pres">
      <dgm:prSet presAssocID="{62A0A472-D0D2-476C-BF9B-628B11B90A9A}" presName="Name17" presStyleCnt="0"/>
      <dgm:spPr/>
    </dgm:pt>
    <dgm:pt modelId="{DE40D3CC-75BB-48CD-992E-8285FFEF9441}" type="pres">
      <dgm:prSet presAssocID="{62A0A472-D0D2-476C-BF9B-628B11B90A9A}" presName="level1Shape" presStyleLbl="node0" presStyleIdx="0" presStyleCnt="1" custScaleX="187553" custScaleY="1780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6A2F4E-9884-41F5-9984-284BFF1B1861}" type="pres">
      <dgm:prSet presAssocID="{62A0A472-D0D2-476C-BF9B-628B11B90A9A}" presName="hierChild2" presStyleCnt="0"/>
      <dgm:spPr/>
    </dgm:pt>
    <dgm:pt modelId="{335F452E-D978-4EC8-A0E5-FBC92951EBF5}" type="pres">
      <dgm:prSet presAssocID="{08B774F2-F244-4D7F-8D3B-D6DE5A6A7B93}" presName="Name25" presStyleLbl="parChTrans1D2" presStyleIdx="0" presStyleCnt="4"/>
      <dgm:spPr/>
      <dgm:t>
        <a:bodyPr/>
        <a:lstStyle/>
        <a:p>
          <a:endParaRPr lang="ru-RU"/>
        </a:p>
      </dgm:t>
    </dgm:pt>
    <dgm:pt modelId="{3F908348-75B8-43F0-90AF-7E57BA41DC2D}" type="pres">
      <dgm:prSet presAssocID="{08B774F2-F244-4D7F-8D3B-D6DE5A6A7B93}" presName="connTx" presStyleLbl="parChTrans1D2" presStyleIdx="0" presStyleCnt="4"/>
      <dgm:spPr/>
      <dgm:t>
        <a:bodyPr/>
        <a:lstStyle/>
        <a:p>
          <a:endParaRPr lang="ru-RU"/>
        </a:p>
      </dgm:t>
    </dgm:pt>
    <dgm:pt modelId="{FF1C0544-9F8C-49A0-9A93-286936CE848A}" type="pres">
      <dgm:prSet presAssocID="{52B98D57-5540-4B72-A833-9B76D795CEB4}" presName="Name30" presStyleCnt="0"/>
      <dgm:spPr/>
    </dgm:pt>
    <dgm:pt modelId="{9F926294-070B-4490-9D58-5E963F61686F}" type="pres">
      <dgm:prSet presAssocID="{52B98D57-5540-4B72-A833-9B76D795CEB4}" presName="level2Shape" presStyleLbl="node2" presStyleIdx="0" presStyleCnt="4"/>
      <dgm:spPr/>
      <dgm:t>
        <a:bodyPr/>
        <a:lstStyle/>
        <a:p>
          <a:endParaRPr lang="ru-RU"/>
        </a:p>
      </dgm:t>
    </dgm:pt>
    <dgm:pt modelId="{9CDC5B5E-F8C0-48CD-9CD4-E4BAEB3C4A3B}" type="pres">
      <dgm:prSet presAssocID="{52B98D57-5540-4B72-A833-9B76D795CEB4}" presName="hierChild3" presStyleCnt="0"/>
      <dgm:spPr/>
    </dgm:pt>
    <dgm:pt modelId="{0A809031-EE4A-4E69-8E34-1B658FE4B9F0}" type="pres">
      <dgm:prSet presAssocID="{5989F142-C5C4-4859-9633-181CAD31A86D}" presName="Name25" presStyleLbl="parChTrans1D2" presStyleIdx="1" presStyleCnt="4"/>
      <dgm:spPr/>
      <dgm:t>
        <a:bodyPr/>
        <a:lstStyle/>
        <a:p>
          <a:endParaRPr lang="ru-RU"/>
        </a:p>
      </dgm:t>
    </dgm:pt>
    <dgm:pt modelId="{49CF3F54-E177-46BB-BD6E-2B18C1C6984A}" type="pres">
      <dgm:prSet presAssocID="{5989F142-C5C4-4859-9633-181CAD31A86D}" presName="connTx" presStyleLbl="parChTrans1D2" presStyleIdx="1" presStyleCnt="4"/>
      <dgm:spPr/>
      <dgm:t>
        <a:bodyPr/>
        <a:lstStyle/>
        <a:p>
          <a:endParaRPr lang="ru-RU"/>
        </a:p>
      </dgm:t>
    </dgm:pt>
    <dgm:pt modelId="{2D127D6E-0519-4849-9E38-C55B49ECB811}" type="pres">
      <dgm:prSet presAssocID="{A922A564-7F94-4364-9422-4A4F79EAC537}" presName="Name30" presStyleCnt="0"/>
      <dgm:spPr/>
    </dgm:pt>
    <dgm:pt modelId="{7E90C925-B45A-42A5-934B-35045658FA27}" type="pres">
      <dgm:prSet presAssocID="{A922A564-7F94-4364-9422-4A4F79EAC537}" presName="level2Shape" presStyleLbl="node2" presStyleIdx="1" presStyleCnt="4"/>
      <dgm:spPr/>
      <dgm:t>
        <a:bodyPr/>
        <a:lstStyle/>
        <a:p>
          <a:endParaRPr lang="ru-RU"/>
        </a:p>
      </dgm:t>
    </dgm:pt>
    <dgm:pt modelId="{41191E4B-A99C-4203-AC20-ACF471CDB32B}" type="pres">
      <dgm:prSet presAssocID="{A922A564-7F94-4364-9422-4A4F79EAC537}" presName="hierChild3" presStyleCnt="0"/>
      <dgm:spPr/>
    </dgm:pt>
    <dgm:pt modelId="{57F64872-D575-4838-BFD7-6A40211C201F}" type="pres">
      <dgm:prSet presAssocID="{7119208E-6721-4A5B-AD04-49C6AC1E11F9}" presName="Name25" presStyleLbl="parChTrans1D2" presStyleIdx="2" presStyleCnt="4"/>
      <dgm:spPr/>
      <dgm:t>
        <a:bodyPr/>
        <a:lstStyle/>
        <a:p>
          <a:endParaRPr lang="ru-RU"/>
        </a:p>
      </dgm:t>
    </dgm:pt>
    <dgm:pt modelId="{8C0880A6-2AC3-46CB-9652-3227D8B01BB0}" type="pres">
      <dgm:prSet presAssocID="{7119208E-6721-4A5B-AD04-49C6AC1E11F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B8061661-4EB6-470B-B044-4A0639EF4067}" type="pres">
      <dgm:prSet presAssocID="{743A3C94-38CD-4004-9DF1-6DEA12F8FF18}" presName="Name30" presStyleCnt="0"/>
      <dgm:spPr/>
    </dgm:pt>
    <dgm:pt modelId="{B99A7585-0AD4-4369-8B38-4C4B563B60AC}" type="pres">
      <dgm:prSet presAssocID="{743A3C94-38CD-4004-9DF1-6DEA12F8FF18}" presName="level2Shape" presStyleLbl="node2" presStyleIdx="2" presStyleCnt="4"/>
      <dgm:spPr/>
      <dgm:t>
        <a:bodyPr/>
        <a:lstStyle/>
        <a:p>
          <a:endParaRPr lang="ru-RU"/>
        </a:p>
      </dgm:t>
    </dgm:pt>
    <dgm:pt modelId="{4AF300DA-63CB-40A9-8762-67B0EB18F486}" type="pres">
      <dgm:prSet presAssocID="{743A3C94-38CD-4004-9DF1-6DEA12F8FF18}" presName="hierChild3" presStyleCnt="0"/>
      <dgm:spPr/>
    </dgm:pt>
    <dgm:pt modelId="{BF579747-C307-469E-A98D-C08A5E632302}" type="pres">
      <dgm:prSet presAssocID="{A2259215-B555-46F7-9E06-09BA5BC01AD8}" presName="Name25" presStyleLbl="parChTrans1D2" presStyleIdx="3" presStyleCnt="4"/>
      <dgm:spPr/>
      <dgm:t>
        <a:bodyPr/>
        <a:lstStyle/>
        <a:p>
          <a:endParaRPr lang="ru-RU"/>
        </a:p>
      </dgm:t>
    </dgm:pt>
    <dgm:pt modelId="{0F06D82F-1FFE-4121-BC52-78E54F650F1C}" type="pres">
      <dgm:prSet presAssocID="{A2259215-B555-46F7-9E06-09BA5BC01AD8}" presName="connTx" presStyleLbl="parChTrans1D2" presStyleIdx="3" presStyleCnt="4"/>
      <dgm:spPr/>
      <dgm:t>
        <a:bodyPr/>
        <a:lstStyle/>
        <a:p>
          <a:endParaRPr lang="ru-RU"/>
        </a:p>
      </dgm:t>
    </dgm:pt>
    <dgm:pt modelId="{8567AB20-4BD2-4487-AD6C-F686E5AF3202}" type="pres">
      <dgm:prSet presAssocID="{62F55620-2A6C-4F96-BBD3-86F8A75E5A22}" presName="Name30" presStyleCnt="0"/>
      <dgm:spPr/>
    </dgm:pt>
    <dgm:pt modelId="{1F33B54E-A55D-44F4-8ED4-0E2420DFB252}" type="pres">
      <dgm:prSet presAssocID="{62F55620-2A6C-4F96-BBD3-86F8A75E5A22}" presName="level2Shape" presStyleLbl="node2" presStyleIdx="3" presStyleCnt="4"/>
      <dgm:spPr/>
      <dgm:t>
        <a:bodyPr/>
        <a:lstStyle/>
        <a:p>
          <a:endParaRPr lang="ru-RU"/>
        </a:p>
      </dgm:t>
    </dgm:pt>
    <dgm:pt modelId="{A2380D12-24C3-4625-828E-E5E14A9D876C}" type="pres">
      <dgm:prSet presAssocID="{62F55620-2A6C-4F96-BBD3-86F8A75E5A22}" presName="hierChild3" presStyleCnt="0"/>
      <dgm:spPr/>
    </dgm:pt>
    <dgm:pt modelId="{8AF8658C-080B-490E-9C98-E3ED34994AC9}" type="pres">
      <dgm:prSet presAssocID="{E4CDA086-AE72-4934-8E8B-CBFD4D7023D7}" presName="bgShapesFlow" presStyleCnt="0"/>
      <dgm:spPr/>
    </dgm:pt>
  </dgm:ptLst>
  <dgm:cxnLst>
    <dgm:cxn modelId="{E848A996-710A-42BE-B395-1E1E56391C87}" srcId="{62A0A472-D0D2-476C-BF9B-628B11B90A9A}" destId="{A922A564-7F94-4364-9422-4A4F79EAC537}" srcOrd="1" destOrd="0" parTransId="{5989F142-C5C4-4859-9633-181CAD31A86D}" sibTransId="{844C4F1D-6CE5-43F7-8437-154D453452AF}"/>
    <dgm:cxn modelId="{07F79533-DB65-44FF-AF8A-26CAB05B721D}" type="presOf" srcId="{A2259215-B555-46F7-9E06-09BA5BC01AD8}" destId="{BF579747-C307-469E-A98D-C08A5E632302}" srcOrd="0" destOrd="0" presId="urn:microsoft.com/office/officeart/2005/8/layout/hierarchy5"/>
    <dgm:cxn modelId="{94BDEFB1-E058-421E-BCCA-39050BD35886}" type="presOf" srcId="{7119208E-6721-4A5B-AD04-49C6AC1E11F9}" destId="{8C0880A6-2AC3-46CB-9652-3227D8B01BB0}" srcOrd="1" destOrd="0" presId="urn:microsoft.com/office/officeart/2005/8/layout/hierarchy5"/>
    <dgm:cxn modelId="{230DF49E-9AB6-4A6B-8F5D-5CAA5E28C22F}" type="presOf" srcId="{A922A564-7F94-4364-9422-4A4F79EAC537}" destId="{7E90C925-B45A-42A5-934B-35045658FA27}" srcOrd="0" destOrd="0" presId="urn:microsoft.com/office/officeart/2005/8/layout/hierarchy5"/>
    <dgm:cxn modelId="{DF1E8436-65EE-464D-906D-90439516274D}" type="presOf" srcId="{08B774F2-F244-4D7F-8D3B-D6DE5A6A7B93}" destId="{335F452E-D978-4EC8-A0E5-FBC92951EBF5}" srcOrd="0" destOrd="0" presId="urn:microsoft.com/office/officeart/2005/8/layout/hierarchy5"/>
    <dgm:cxn modelId="{689B411D-39D3-4FC4-9EF6-9F09C529F8C0}" type="presOf" srcId="{7119208E-6721-4A5B-AD04-49C6AC1E11F9}" destId="{57F64872-D575-4838-BFD7-6A40211C201F}" srcOrd="0" destOrd="0" presId="urn:microsoft.com/office/officeart/2005/8/layout/hierarchy5"/>
    <dgm:cxn modelId="{56C8FBBE-3D13-488D-8133-9ACDE1252C66}" type="presOf" srcId="{08B774F2-F244-4D7F-8D3B-D6DE5A6A7B93}" destId="{3F908348-75B8-43F0-90AF-7E57BA41DC2D}" srcOrd="1" destOrd="0" presId="urn:microsoft.com/office/officeart/2005/8/layout/hierarchy5"/>
    <dgm:cxn modelId="{B4E7D339-5651-4A2A-A98C-E0DE1AA75612}" type="presOf" srcId="{52B98D57-5540-4B72-A833-9B76D795CEB4}" destId="{9F926294-070B-4490-9D58-5E963F61686F}" srcOrd="0" destOrd="0" presId="urn:microsoft.com/office/officeart/2005/8/layout/hierarchy5"/>
    <dgm:cxn modelId="{EF01CD8C-59FD-4CDB-A231-F6D8B9C2469E}" type="presOf" srcId="{A2259215-B555-46F7-9E06-09BA5BC01AD8}" destId="{0F06D82F-1FFE-4121-BC52-78E54F650F1C}" srcOrd="1" destOrd="0" presId="urn:microsoft.com/office/officeart/2005/8/layout/hierarchy5"/>
    <dgm:cxn modelId="{1EF41EF4-BDE1-43B0-BD88-5BB63E56397D}" type="presOf" srcId="{5989F142-C5C4-4859-9633-181CAD31A86D}" destId="{49CF3F54-E177-46BB-BD6E-2B18C1C6984A}" srcOrd="1" destOrd="0" presId="urn:microsoft.com/office/officeart/2005/8/layout/hierarchy5"/>
    <dgm:cxn modelId="{B68D4286-106D-478B-A3AD-AF97D2771B34}" type="presOf" srcId="{62F55620-2A6C-4F96-BBD3-86F8A75E5A22}" destId="{1F33B54E-A55D-44F4-8ED4-0E2420DFB252}" srcOrd="0" destOrd="0" presId="urn:microsoft.com/office/officeart/2005/8/layout/hierarchy5"/>
    <dgm:cxn modelId="{E1AFAC59-5937-4222-8BE5-EF3BC887CA6E}" type="presOf" srcId="{743A3C94-38CD-4004-9DF1-6DEA12F8FF18}" destId="{B99A7585-0AD4-4369-8B38-4C4B563B60AC}" srcOrd="0" destOrd="0" presId="urn:microsoft.com/office/officeart/2005/8/layout/hierarchy5"/>
    <dgm:cxn modelId="{B3E2CC17-3E28-4CCA-A047-5C07457EB3D9}" type="presOf" srcId="{E4CDA086-AE72-4934-8E8B-CBFD4D7023D7}" destId="{0B3DCC5F-0017-4C17-BDB2-EF5A52B1E11E}" srcOrd="0" destOrd="0" presId="urn:microsoft.com/office/officeart/2005/8/layout/hierarchy5"/>
    <dgm:cxn modelId="{48BE66D9-FC13-4350-952A-5DC14923AB9B}" type="presOf" srcId="{62A0A472-D0D2-476C-BF9B-628B11B90A9A}" destId="{DE40D3CC-75BB-48CD-992E-8285FFEF9441}" srcOrd="0" destOrd="0" presId="urn:microsoft.com/office/officeart/2005/8/layout/hierarchy5"/>
    <dgm:cxn modelId="{6030D208-B71D-49DA-B306-EA1222BD9A3F}" srcId="{62A0A472-D0D2-476C-BF9B-628B11B90A9A}" destId="{743A3C94-38CD-4004-9DF1-6DEA12F8FF18}" srcOrd="2" destOrd="0" parTransId="{7119208E-6721-4A5B-AD04-49C6AC1E11F9}" sibTransId="{358CF5C5-7943-45CB-9DEF-777740FEA052}"/>
    <dgm:cxn modelId="{93558950-2F64-4340-96E9-7E7A9955B96A}" type="presOf" srcId="{5989F142-C5C4-4859-9633-181CAD31A86D}" destId="{0A809031-EE4A-4E69-8E34-1B658FE4B9F0}" srcOrd="0" destOrd="0" presId="urn:microsoft.com/office/officeart/2005/8/layout/hierarchy5"/>
    <dgm:cxn modelId="{CF9CD8A8-0EC7-4464-A925-B391389FA11E}" srcId="{62A0A472-D0D2-476C-BF9B-628B11B90A9A}" destId="{52B98D57-5540-4B72-A833-9B76D795CEB4}" srcOrd="0" destOrd="0" parTransId="{08B774F2-F244-4D7F-8D3B-D6DE5A6A7B93}" sibTransId="{A660FCD2-DB76-4231-85B6-AE445712E19F}"/>
    <dgm:cxn modelId="{0D079725-23A3-47D3-A2F8-9C2FD492AD1A}" srcId="{62A0A472-D0D2-476C-BF9B-628B11B90A9A}" destId="{62F55620-2A6C-4F96-BBD3-86F8A75E5A22}" srcOrd="3" destOrd="0" parTransId="{A2259215-B555-46F7-9E06-09BA5BC01AD8}" sibTransId="{09630763-CC2D-475A-AE6A-EF167C738201}"/>
    <dgm:cxn modelId="{C6B7E9F1-EAC3-4EDE-8410-CC4DA29B0957}" srcId="{E4CDA086-AE72-4934-8E8B-CBFD4D7023D7}" destId="{62A0A472-D0D2-476C-BF9B-628B11B90A9A}" srcOrd="0" destOrd="0" parTransId="{41C8A697-EA43-4828-80B4-A77DD68A9250}" sibTransId="{A30A2BF4-6C66-40F8-B1F8-D26C2E8E3414}"/>
    <dgm:cxn modelId="{2CE94B4F-57DE-4F8A-A146-15156ACB4A8A}" type="presParOf" srcId="{0B3DCC5F-0017-4C17-BDB2-EF5A52B1E11E}" destId="{8430EEA5-D348-4941-90BA-31FD78547393}" srcOrd="0" destOrd="0" presId="urn:microsoft.com/office/officeart/2005/8/layout/hierarchy5"/>
    <dgm:cxn modelId="{2432A6A7-FF1F-41E6-BC98-86C32E3A5FBD}" type="presParOf" srcId="{8430EEA5-D348-4941-90BA-31FD78547393}" destId="{CB1E6884-593A-4B6F-9A47-B2F043260B14}" srcOrd="0" destOrd="0" presId="urn:microsoft.com/office/officeart/2005/8/layout/hierarchy5"/>
    <dgm:cxn modelId="{5CECA5FD-AA79-42EE-9E58-BF45DFA46FFC}" type="presParOf" srcId="{CB1E6884-593A-4B6F-9A47-B2F043260B14}" destId="{2CF28CC1-A33C-42BE-8D7C-B8810576A790}" srcOrd="0" destOrd="0" presId="urn:microsoft.com/office/officeart/2005/8/layout/hierarchy5"/>
    <dgm:cxn modelId="{27280EBD-1DDC-4671-BD8D-5D6275BE7920}" type="presParOf" srcId="{2CF28CC1-A33C-42BE-8D7C-B8810576A790}" destId="{DE40D3CC-75BB-48CD-992E-8285FFEF9441}" srcOrd="0" destOrd="0" presId="urn:microsoft.com/office/officeart/2005/8/layout/hierarchy5"/>
    <dgm:cxn modelId="{D75DD9CE-C5DF-4345-9170-8630D7E2553E}" type="presParOf" srcId="{2CF28CC1-A33C-42BE-8D7C-B8810576A790}" destId="{9E6A2F4E-9884-41F5-9984-284BFF1B1861}" srcOrd="1" destOrd="0" presId="urn:microsoft.com/office/officeart/2005/8/layout/hierarchy5"/>
    <dgm:cxn modelId="{6B5C96EA-C0A5-43D3-B2CB-61EB3D844854}" type="presParOf" srcId="{9E6A2F4E-9884-41F5-9984-284BFF1B1861}" destId="{335F452E-D978-4EC8-A0E5-FBC92951EBF5}" srcOrd="0" destOrd="0" presId="urn:microsoft.com/office/officeart/2005/8/layout/hierarchy5"/>
    <dgm:cxn modelId="{CA81E86B-6165-4A7D-BA49-566B9FC6643A}" type="presParOf" srcId="{335F452E-D978-4EC8-A0E5-FBC92951EBF5}" destId="{3F908348-75B8-43F0-90AF-7E57BA41DC2D}" srcOrd="0" destOrd="0" presId="urn:microsoft.com/office/officeart/2005/8/layout/hierarchy5"/>
    <dgm:cxn modelId="{9C2A877E-D7BA-4F5E-BB7D-4D4F5866786A}" type="presParOf" srcId="{9E6A2F4E-9884-41F5-9984-284BFF1B1861}" destId="{FF1C0544-9F8C-49A0-9A93-286936CE848A}" srcOrd="1" destOrd="0" presId="urn:microsoft.com/office/officeart/2005/8/layout/hierarchy5"/>
    <dgm:cxn modelId="{0617540E-4BD9-4B24-9FBE-CBF44A73862B}" type="presParOf" srcId="{FF1C0544-9F8C-49A0-9A93-286936CE848A}" destId="{9F926294-070B-4490-9D58-5E963F61686F}" srcOrd="0" destOrd="0" presId="urn:microsoft.com/office/officeart/2005/8/layout/hierarchy5"/>
    <dgm:cxn modelId="{0DA18A32-279C-401F-A81F-0F2617EBAF42}" type="presParOf" srcId="{FF1C0544-9F8C-49A0-9A93-286936CE848A}" destId="{9CDC5B5E-F8C0-48CD-9CD4-E4BAEB3C4A3B}" srcOrd="1" destOrd="0" presId="urn:microsoft.com/office/officeart/2005/8/layout/hierarchy5"/>
    <dgm:cxn modelId="{1C8B5FC4-50E8-4C2A-88D6-D4B7678087F0}" type="presParOf" srcId="{9E6A2F4E-9884-41F5-9984-284BFF1B1861}" destId="{0A809031-EE4A-4E69-8E34-1B658FE4B9F0}" srcOrd="2" destOrd="0" presId="urn:microsoft.com/office/officeart/2005/8/layout/hierarchy5"/>
    <dgm:cxn modelId="{195ADE7D-6E64-47E5-A82C-00D6940EEC30}" type="presParOf" srcId="{0A809031-EE4A-4E69-8E34-1B658FE4B9F0}" destId="{49CF3F54-E177-46BB-BD6E-2B18C1C6984A}" srcOrd="0" destOrd="0" presId="urn:microsoft.com/office/officeart/2005/8/layout/hierarchy5"/>
    <dgm:cxn modelId="{8DB682CB-DE50-433A-A1DC-26F1CFDF3311}" type="presParOf" srcId="{9E6A2F4E-9884-41F5-9984-284BFF1B1861}" destId="{2D127D6E-0519-4849-9E38-C55B49ECB811}" srcOrd="3" destOrd="0" presId="urn:microsoft.com/office/officeart/2005/8/layout/hierarchy5"/>
    <dgm:cxn modelId="{B7827C3F-E47B-43D6-91AB-0923C3A09ABA}" type="presParOf" srcId="{2D127D6E-0519-4849-9E38-C55B49ECB811}" destId="{7E90C925-B45A-42A5-934B-35045658FA27}" srcOrd="0" destOrd="0" presId="urn:microsoft.com/office/officeart/2005/8/layout/hierarchy5"/>
    <dgm:cxn modelId="{5CC376C2-C339-4254-A0F6-9E9338A88C6D}" type="presParOf" srcId="{2D127D6E-0519-4849-9E38-C55B49ECB811}" destId="{41191E4B-A99C-4203-AC20-ACF471CDB32B}" srcOrd="1" destOrd="0" presId="urn:microsoft.com/office/officeart/2005/8/layout/hierarchy5"/>
    <dgm:cxn modelId="{91D2946C-B55E-4DA7-95B5-72564F3ED82D}" type="presParOf" srcId="{9E6A2F4E-9884-41F5-9984-284BFF1B1861}" destId="{57F64872-D575-4838-BFD7-6A40211C201F}" srcOrd="4" destOrd="0" presId="urn:microsoft.com/office/officeart/2005/8/layout/hierarchy5"/>
    <dgm:cxn modelId="{CAEDADB7-6902-4E9C-935E-EFB70BE38954}" type="presParOf" srcId="{57F64872-D575-4838-BFD7-6A40211C201F}" destId="{8C0880A6-2AC3-46CB-9652-3227D8B01BB0}" srcOrd="0" destOrd="0" presId="urn:microsoft.com/office/officeart/2005/8/layout/hierarchy5"/>
    <dgm:cxn modelId="{8B96FB4D-F76E-46E3-A6CE-EEABE0DE1514}" type="presParOf" srcId="{9E6A2F4E-9884-41F5-9984-284BFF1B1861}" destId="{B8061661-4EB6-470B-B044-4A0639EF4067}" srcOrd="5" destOrd="0" presId="urn:microsoft.com/office/officeart/2005/8/layout/hierarchy5"/>
    <dgm:cxn modelId="{C77B8419-9C80-4A6F-AF99-FD4083B8FEE1}" type="presParOf" srcId="{B8061661-4EB6-470B-B044-4A0639EF4067}" destId="{B99A7585-0AD4-4369-8B38-4C4B563B60AC}" srcOrd="0" destOrd="0" presId="urn:microsoft.com/office/officeart/2005/8/layout/hierarchy5"/>
    <dgm:cxn modelId="{CE9E5E24-11F6-4CE8-984C-572E3E8D5B08}" type="presParOf" srcId="{B8061661-4EB6-470B-B044-4A0639EF4067}" destId="{4AF300DA-63CB-40A9-8762-67B0EB18F486}" srcOrd="1" destOrd="0" presId="urn:microsoft.com/office/officeart/2005/8/layout/hierarchy5"/>
    <dgm:cxn modelId="{D37F2B32-88B1-4E47-BB26-26BD58046FF2}" type="presParOf" srcId="{9E6A2F4E-9884-41F5-9984-284BFF1B1861}" destId="{BF579747-C307-469E-A98D-C08A5E632302}" srcOrd="6" destOrd="0" presId="urn:microsoft.com/office/officeart/2005/8/layout/hierarchy5"/>
    <dgm:cxn modelId="{91BF2446-2087-4FCF-8763-D6A0731DAA2E}" type="presParOf" srcId="{BF579747-C307-469E-A98D-C08A5E632302}" destId="{0F06D82F-1FFE-4121-BC52-78E54F650F1C}" srcOrd="0" destOrd="0" presId="urn:microsoft.com/office/officeart/2005/8/layout/hierarchy5"/>
    <dgm:cxn modelId="{A2BB72B9-B732-4D39-9B3E-0165F9E46C20}" type="presParOf" srcId="{9E6A2F4E-9884-41F5-9984-284BFF1B1861}" destId="{8567AB20-4BD2-4487-AD6C-F686E5AF3202}" srcOrd="7" destOrd="0" presId="urn:microsoft.com/office/officeart/2005/8/layout/hierarchy5"/>
    <dgm:cxn modelId="{6B5BA0D7-BD1D-4BB0-A7E8-1915B5121C2B}" type="presParOf" srcId="{8567AB20-4BD2-4487-AD6C-F686E5AF3202}" destId="{1F33B54E-A55D-44F4-8ED4-0E2420DFB252}" srcOrd="0" destOrd="0" presId="urn:microsoft.com/office/officeart/2005/8/layout/hierarchy5"/>
    <dgm:cxn modelId="{2C95A569-CC8F-4015-98E0-9CFEBF37E3C5}" type="presParOf" srcId="{8567AB20-4BD2-4487-AD6C-F686E5AF3202}" destId="{A2380D12-24C3-4625-828E-E5E14A9D876C}" srcOrd="1" destOrd="0" presId="urn:microsoft.com/office/officeart/2005/8/layout/hierarchy5"/>
    <dgm:cxn modelId="{66B996F3-16EF-40BE-8327-6BD77FE2F247}" type="presParOf" srcId="{0B3DCC5F-0017-4C17-BDB2-EF5A52B1E11E}" destId="{8AF8658C-080B-490E-9C98-E3ED34994AC9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CC9CF1-179E-44DD-9CB1-4841CC6BC176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BE321C3-8724-465E-9134-688E1C398AA1}">
      <dgm:prSet phldrT="[Текст]"/>
      <dgm:spPr/>
      <dgm:t>
        <a:bodyPr/>
        <a:lstStyle/>
        <a:p>
          <a:pPr algn="ctr"/>
          <a:r>
            <a:rPr lang="ru-RU" b="1"/>
            <a:t>СЕМЬЯ</a:t>
          </a:r>
          <a:endParaRPr lang="ru-RU"/>
        </a:p>
        <a:p>
          <a:pPr algn="ctr"/>
          <a:r>
            <a:rPr lang="ru-RU" b="1"/>
            <a:t>ДОШКОЛЬНИК</a:t>
          </a:r>
          <a:endParaRPr lang="ru-RU"/>
        </a:p>
      </dgm:t>
    </dgm:pt>
    <dgm:pt modelId="{878A4D15-25E1-4841-B2AC-40B0AF76C00E}" type="parTrans" cxnId="{D1937D0B-830C-461F-9396-FACDDC3844D7}">
      <dgm:prSet/>
      <dgm:spPr/>
      <dgm:t>
        <a:bodyPr/>
        <a:lstStyle/>
        <a:p>
          <a:pPr algn="ctr"/>
          <a:endParaRPr lang="ru-RU"/>
        </a:p>
      </dgm:t>
    </dgm:pt>
    <dgm:pt modelId="{FF288C36-3319-407C-BAE7-A29570D3CE89}" type="sibTrans" cxnId="{D1937D0B-830C-461F-9396-FACDDC3844D7}">
      <dgm:prSet/>
      <dgm:spPr/>
      <dgm:t>
        <a:bodyPr/>
        <a:lstStyle/>
        <a:p>
          <a:pPr algn="ctr"/>
          <a:endParaRPr lang="ru-RU"/>
        </a:p>
      </dgm:t>
    </dgm:pt>
    <dgm:pt modelId="{CBDFBCDA-A34A-4732-982C-DA72491E70F1}">
      <dgm:prSet phldrT="[Текст]" custT="1"/>
      <dgm:spPr/>
      <dgm:t>
        <a:bodyPr/>
        <a:lstStyle/>
        <a:p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Блок – Образование:</a:t>
          </a:r>
        </a:p>
        <a:p>
          <a:pPr algn="l"/>
          <a:r>
            <a:rPr lang="ru-RU" sz="1400">
              <a:latin typeface="Times New Roman" pitchFamily="18" charset="0"/>
              <a:cs typeface="Times New Roman" pitchFamily="18" charset="0"/>
            </a:rPr>
            <a:t>1. Детские сады;</a:t>
          </a:r>
        </a:p>
        <a:p>
          <a:pPr algn="l"/>
          <a:r>
            <a:rPr lang="ru-RU" sz="1400">
              <a:latin typeface="Times New Roman" pitchFamily="18" charset="0"/>
              <a:cs typeface="Times New Roman" pitchFamily="18" charset="0"/>
            </a:rPr>
            <a:t>2. Арский педагогический колледж;</a:t>
          </a:r>
        </a:p>
        <a:p>
          <a:pPr algn="l"/>
          <a:r>
            <a:rPr lang="ru-RU" sz="1400">
              <a:latin typeface="Times New Roman" pitchFamily="18" charset="0"/>
              <a:cs typeface="Times New Roman" pitchFamily="18" charset="0"/>
            </a:rPr>
            <a:t>3.Социально-гуманитраный техникум</a:t>
          </a:r>
        </a:p>
      </dgm:t>
    </dgm:pt>
    <dgm:pt modelId="{70938351-60BB-442E-B70A-16517CD1A8FE}" type="parTrans" cxnId="{7BB3B89F-E4FB-4A0C-A07A-CAC0ECD5BA90}">
      <dgm:prSet/>
      <dgm:spPr/>
      <dgm:t>
        <a:bodyPr/>
        <a:lstStyle/>
        <a:p>
          <a:pPr algn="ctr"/>
          <a:endParaRPr lang="ru-RU"/>
        </a:p>
      </dgm:t>
    </dgm:pt>
    <dgm:pt modelId="{CD719BCD-E966-4F31-B7F5-E814CCBFCAA5}" type="sibTrans" cxnId="{7BB3B89F-E4FB-4A0C-A07A-CAC0ECD5BA90}">
      <dgm:prSet/>
      <dgm:spPr/>
      <dgm:t>
        <a:bodyPr/>
        <a:lstStyle/>
        <a:p>
          <a:pPr algn="ctr"/>
          <a:endParaRPr lang="ru-RU"/>
        </a:p>
      </dgm:t>
    </dgm:pt>
    <dgm:pt modelId="{C072FDEF-3B9B-4B40-B385-DF9BDFBA2700}">
      <dgm:prSet phldrT="[Текст]" custT="1"/>
      <dgm:spPr/>
      <dgm:t>
        <a:bodyPr/>
        <a:lstStyle/>
        <a:p>
          <a:pPr algn="ctr"/>
          <a:r>
            <a:rPr lang="ru-RU" sz="1400" b="0">
              <a:latin typeface="Times New Roman" pitchFamily="18" charset="0"/>
              <a:cs typeface="Times New Roman" pitchFamily="18" charset="0"/>
            </a:rPr>
            <a:t>Блок – Культурно – досуговая деятельность: </a:t>
          </a:r>
        </a:p>
        <a:p>
          <a:pPr algn="l"/>
          <a:r>
            <a:rPr lang="ru-RU" sz="1400" b="0">
              <a:latin typeface="Times New Roman" pitchFamily="18" charset="0"/>
              <a:cs typeface="Times New Roman" pitchFamily="18" charset="0"/>
            </a:rPr>
            <a:t>1. Библиотека;</a:t>
          </a:r>
        </a:p>
        <a:p>
          <a:pPr algn="l"/>
          <a:r>
            <a:rPr lang="ru-RU" sz="1400" b="0">
              <a:latin typeface="Times New Roman" pitchFamily="18" charset="0"/>
              <a:cs typeface="Times New Roman" pitchFamily="18" charset="0"/>
            </a:rPr>
            <a:t>2. Дом школьников.</a:t>
          </a:r>
        </a:p>
      </dgm:t>
    </dgm:pt>
    <dgm:pt modelId="{667266E9-D64A-4C61-AC40-2CF750C086C6}" type="parTrans" cxnId="{2C0AD50E-DC0C-4D03-AE0F-82550F749636}">
      <dgm:prSet/>
      <dgm:spPr/>
      <dgm:t>
        <a:bodyPr/>
        <a:lstStyle/>
        <a:p>
          <a:pPr algn="ctr"/>
          <a:endParaRPr lang="ru-RU"/>
        </a:p>
      </dgm:t>
    </dgm:pt>
    <dgm:pt modelId="{869C8113-24E9-4407-B6EF-854839C71020}" type="sibTrans" cxnId="{2C0AD50E-DC0C-4D03-AE0F-82550F749636}">
      <dgm:prSet/>
      <dgm:spPr/>
      <dgm:t>
        <a:bodyPr/>
        <a:lstStyle/>
        <a:p>
          <a:pPr algn="ctr"/>
          <a:endParaRPr lang="ru-RU"/>
        </a:p>
      </dgm:t>
    </dgm:pt>
    <dgm:pt modelId="{3592ECE4-00A8-4CE8-9A42-B2D19396FC2E}">
      <dgm:prSet phldrT="[Текст]" custT="1"/>
      <dgm:spPr/>
      <dgm:t>
        <a:bodyPr/>
        <a:lstStyle/>
        <a:p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Блок – Здоровье:</a:t>
          </a:r>
        </a:p>
        <a:p>
          <a:pPr algn="ctr"/>
          <a:r>
            <a:rPr lang="ru-RU" sz="1400">
              <a:latin typeface="Times New Roman" pitchFamily="18" charset="0"/>
              <a:cs typeface="Times New Roman" pitchFamily="18" charset="0"/>
            </a:rPr>
            <a:t>1. Реабилитационный центр;</a:t>
          </a:r>
        </a:p>
        <a:p>
          <a:pPr algn="ctr"/>
          <a:endParaRPr lang="ru-RU" sz="1400">
            <a:latin typeface="Times New Roman" pitchFamily="18" charset="0"/>
            <a:cs typeface="Times New Roman" pitchFamily="18" charset="0"/>
          </a:endParaRPr>
        </a:p>
      </dgm:t>
    </dgm:pt>
    <dgm:pt modelId="{449D889E-D994-4874-A88C-87E45F54B8C3}" type="parTrans" cxnId="{31D3E32C-031C-4EED-9198-7577214BEB2B}">
      <dgm:prSet/>
      <dgm:spPr/>
      <dgm:t>
        <a:bodyPr/>
        <a:lstStyle/>
        <a:p>
          <a:pPr algn="ctr"/>
          <a:endParaRPr lang="ru-RU"/>
        </a:p>
      </dgm:t>
    </dgm:pt>
    <dgm:pt modelId="{8B691D2D-20D0-4642-A51A-16CA68E49E34}" type="sibTrans" cxnId="{31D3E32C-031C-4EED-9198-7577214BEB2B}">
      <dgm:prSet/>
      <dgm:spPr/>
      <dgm:t>
        <a:bodyPr/>
        <a:lstStyle/>
        <a:p>
          <a:pPr algn="ctr"/>
          <a:endParaRPr lang="ru-RU"/>
        </a:p>
      </dgm:t>
    </dgm:pt>
    <dgm:pt modelId="{0B18D5AD-561E-47F0-A8FE-A9583D512C8F}">
      <dgm:prSet custT="1"/>
      <dgm:spPr/>
      <dgm:t>
        <a:bodyPr/>
        <a:lstStyle/>
        <a:p>
          <a:r>
            <a:rPr lang="ru-RU" sz="1400">
              <a:latin typeface="Times New Roman" pitchFamily="18" charset="0"/>
              <a:cs typeface="Times New Roman" pitchFamily="18" charset="0"/>
            </a:rPr>
            <a:t>1. Взаимодействие с объединением «Молодежь </a:t>
          </a:r>
          <a:r>
            <a:rPr lang="en-US" sz="1400">
              <a:latin typeface="Times New Roman" pitchFamily="18" charset="0"/>
              <a:cs typeface="Times New Roman" pitchFamily="18" charset="0"/>
            </a:rPr>
            <a:t>XXI </a:t>
          </a:r>
          <a:r>
            <a:rPr lang="ru-RU" sz="1400">
              <a:latin typeface="Times New Roman" pitchFamily="18" charset="0"/>
              <a:cs typeface="Times New Roman" pitchFamily="18" charset="0"/>
            </a:rPr>
            <a:t>века»</a:t>
          </a:r>
        </a:p>
      </dgm:t>
    </dgm:pt>
    <dgm:pt modelId="{07EBEC95-357D-4A9B-B687-C2FD48DDC382}" type="parTrans" cxnId="{BFF82AA4-80CA-47BB-BC3C-2114039A392C}">
      <dgm:prSet/>
      <dgm:spPr/>
      <dgm:t>
        <a:bodyPr/>
        <a:lstStyle/>
        <a:p>
          <a:endParaRPr lang="ru-RU"/>
        </a:p>
      </dgm:t>
    </dgm:pt>
    <dgm:pt modelId="{8CE8A662-72B3-43B6-BFB2-CA885BB7220A}" type="sibTrans" cxnId="{BFF82AA4-80CA-47BB-BC3C-2114039A392C}">
      <dgm:prSet/>
      <dgm:spPr/>
      <dgm:t>
        <a:bodyPr/>
        <a:lstStyle/>
        <a:p>
          <a:endParaRPr lang="ru-RU"/>
        </a:p>
      </dgm:t>
    </dgm:pt>
    <dgm:pt modelId="{089BEA48-5929-4691-8949-1DB397D9D85A}" type="pres">
      <dgm:prSet presAssocID="{38CC9CF1-179E-44DD-9CB1-4841CC6BC17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6E6B69B-37F1-4918-9A35-6384531AA509}" type="pres">
      <dgm:prSet presAssocID="{1BE321C3-8724-465E-9134-688E1C398AA1}" presName="singleCycle" presStyleCnt="0"/>
      <dgm:spPr/>
    </dgm:pt>
    <dgm:pt modelId="{542CEA77-E701-4155-ACB0-20D07E8DB7F1}" type="pres">
      <dgm:prSet presAssocID="{1BE321C3-8724-465E-9134-688E1C398AA1}" presName="singleCenter" presStyleLbl="node1" presStyleIdx="0" presStyleCnt="5" custScaleX="163004" custLinFactNeighborX="-7179" custLinFactNeighborY="918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924E777A-2B0E-490C-99D1-DF4D21E58D8C}" type="pres">
      <dgm:prSet presAssocID="{70938351-60BB-442E-B70A-16517CD1A8FE}" presName="Name56" presStyleLbl="parChTrans1D2" presStyleIdx="0" presStyleCnt="4"/>
      <dgm:spPr/>
      <dgm:t>
        <a:bodyPr/>
        <a:lstStyle/>
        <a:p>
          <a:endParaRPr lang="ru-RU"/>
        </a:p>
      </dgm:t>
    </dgm:pt>
    <dgm:pt modelId="{A9934367-5AAE-41AC-B2F9-D1660378C189}" type="pres">
      <dgm:prSet presAssocID="{CBDFBCDA-A34A-4732-982C-DA72491E70F1}" presName="text0" presStyleLbl="node1" presStyleIdx="1" presStyleCnt="5" custScaleX="326127" custScaleY="172587" custRadScaleRad="151018" custRadScaleInc="127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AF7685-8A28-4311-B0EE-1D7C87A10C12}" type="pres">
      <dgm:prSet presAssocID="{667266E9-D64A-4C61-AC40-2CF750C086C6}" presName="Name56" presStyleLbl="parChTrans1D2" presStyleIdx="1" presStyleCnt="4"/>
      <dgm:spPr/>
      <dgm:t>
        <a:bodyPr/>
        <a:lstStyle/>
        <a:p>
          <a:endParaRPr lang="ru-RU"/>
        </a:p>
      </dgm:t>
    </dgm:pt>
    <dgm:pt modelId="{9A2D8862-1544-4804-BE7E-A28A2421F016}" type="pres">
      <dgm:prSet presAssocID="{C072FDEF-3B9B-4B40-B385-DF9BDFBA2700}" presName="text0" presStyleLbl="node1" presStyleIdx="2" presStyleCnt="5" custScaleX="311449" custScaleY="161666" custRadScaleRad="147829" custRadScaleInc="-326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F052CE-F74D-4AD6-AB39-3B1C4B9B72A5}" type="pres">
      <dgm:prSet presAssocID="{449D889E-D994-4874-A88C-87E45F54B8C3}" presName="Name56" presStyleLbl="parChTrans1D2" presStyleIdx="2" presStyleCnt="4"/>
      <dgm:spPr/>
      <dgm:t>
        <a:bodyPr/>
        <a:lstStyle/>
        <a:p>
          <a:endParaRPr lang="ru-RU"/>
        </a:p>
      </dgm:t>
    </dgm:pt>
    <dgm:pt modelId="{82283A32-61F0-464F-8966-DF2BAB8DCCDD}" type="pres">
      <dgm:prSet presAssocID="{3592ECE4-00A8-4CE8-9A42-B2D19396FC2E}" presName="text0" presStyleLbl="node1" presStyleIdx="3" presStyleCnt="5" custScaleX="341774" custScaleY="159506" custRadScaleRad="149458" custRadScaleInc="-1190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52620-EDC7-466F-B5A7-03303EBF2F82}" type="pres">
      <dgm:prSet presAssocID="{07EBEC95-357D-4A9B-B687-C2FD48DDC382}" presName="Name56" presStyleLbl="parChTrans1D2" presStyleIdx="3" presStyleCnt="4"/>
      <dgm:spPr/>
      <dgm:t>
        <a:bodyPr/>
        <a:lstStyle/>
        <a:p>
          <a:endParaRPr lang="ru-RU"/>
        </a:p>
      </dgm:t>
    </dgm:pt>
    <dgm:pt modelId="{7D0BF517-9A81-447C-9B68-039A25DDBA96}" type="pres">
      <dgm:prSet presAssocID="{0B18D5AD-561E-47F0-A8FE-A9583D512C8F}" presName="text0" presStyleLbl="node1" presStyleIdx="4" presStyleCnt="5" custScaleX="293209" custScaleY="148760" custRadScaleRad="157290" custRadScaleInc="-790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0AD50E-DC0C-4D03-AE0F-82550F749636}" srcId="{1BE321C3-8724-465E-9134-688E1C398AA1}" destId="{C072FDEF-3B9B-4B40-B385-DF9BDFBA2700}" srcOrd="1" destOrd="0" parTransId="{667266E9-D64A-4C61-AC40-2CF750C086C6}" sibTransId="{869C8113-24E9-4407-B6EF-854839C71020}"/>
    <dgm:cxn modelId="{FB77B535-59ED-45CA-8DCE-09973EB89726}" type="presOf" srcId="{07EBEC95-357D-4A9B-B687-C2FD48DDC382}" destId="{3EC52620-EDC7-466F-B5A7-03303EBF2F82}" srcOrd="0" destOrd="0" presId="urn:microsoft.com/office/officeart/2008/layout/RadialCluster"/>
    <dgm:cxn modelId="{D1937D0B-830C-461F-9396-FACDDC3844D7}" srcId="{38CC9CF1-179E-44DD-9CB1-4841CC6BC176}" destId="{1BE321C3-8724-465E-9134-688E1C398AA1}" srcOrd="0" destOrd="0" parTransId="{878A4D15-25E1-4841-B2AC-40B0AF76C00E}" sibTransId="{FF288C36-3319-407C-BAE7-A29570D3CE89}"/>
    <dgm:cxn modelId="{BFF82AA4-80CA-47BB-BC3C-2114039A392C}" srcId="{1BE321C3-8724-465E-9134-688E1C398AA1}" destId="{0B18D5AD-561E-47F0-A8FE-A9583D512C8F}" srcOrd="3" destOrd="0" parTransId="{07EBEC95-357D-4A9B-B687-C2FD48DDC382}" sibTransId="{8CE8A662-72B3-43B6-BFB2-CA885BB7220A}"/>
    <dgm:cxn modelId="{D6A02AB9-B210-4C88-9A70-FC71D9CFAC23}" type="presOf" srcId="{3592ECE4-00A8-4CE8-9A42-B2D19396FC2E}" destId="{82283A32-61F0-464F-8966-DF2BAB8DCCDD}" srcOrd="0" destOrd="0" presId="urn:microsoft.com/office/officeart/2008/layout/RadialCluster"/>
    <dgm:cxn modelId="{9A9C8953-C4BD-40A6-8AAB-CE45A6BC8A15}" type="presOf" srcId="{1BE321C3-8724-465E-9134-688E1C398AA1}" destId="{542CEA77-E701-4155-ACB0-20D07E8DB7F1}" srcOrd="0" destOrd="0" presId="urn:microsoft.com/office/officeart/2008/layout/RadialCluster"/>
    <dgm:cxn modelId="{9800A510-0403-438F-BE5F-FB506DAE5A68}" type="presOf" srcId="{C072FDEF-3B9B-4B40-B385-DF9BDFBA2700}" destId="{9A2D8862-1544-4804-BE7E-A28A2421F016}" srcOrd="0" destOrd="0" presId="urn:microsoft.com/office/officeart/2008/layout/RadialCluster"/>
    <dgm:cxn modelId="{35AEF39A-1EDE-4D8D-A19F-6FA3EE3E207B}" type="presOf" srcId="{38CC9CF1-179E-44DD-9CB1-4841CC6BC176}" destId="{089BEA48-5929-4691-8949-1DB397D9D85A}" srcOrd="0" destOrd="0" presId="urn:microsoft.com/office/officeart/2008/layout/RadialCluster"/>
    <dgm:cxn modelId="{ECC1819D-F903-4C20-A7A8-2301C129DE6E}" type="presOf" srcId="{667266E9-D64A-4C61-AC40-2CF750C086C6}" destId="{2DAF7685-8A28-4311-B0EE-1D7C87A10C12}" srcOrd="0" destOrd="0" presId="urn:microsoft.com/office/officeart/2008/layout/RadialCluster"/>
    <dgm:cxn modelId="{95D40252-576F-4793-8C39-6825279933EB}" type="presOf" srcId="{70938351-60BB-442E-B70A-16517CD1A8FE}" destId="{924E777A-2B0E-490C-99D1-DF4D21E58D8C}" srcOrd="0" destOrd="0" presId="urn:microsoft.com/office/officeart/2008/layout/RadialCluster"/>
    <dgm:cxn modelId="{7BB3B89F-E4FB-4A0C-A07A-CAC0ECD5BA90}" srcId="{1BE321C3-8724-465E-9134-688E1C398AA1}" destId="{CBDFBCDA-A34A-4732-982C-DA72491E70F1}" srcOrd="0" destOrd="0" parTransId="{70938351-60BB-442E-B70A-16517CD1A8FE}" sibTransId="{CD719BCD-E966-4F31-B7F5-E814CCBFCAA5}"/>
    <dgm:cxn modelId="{8C5253E0-43C3-40D9-B519-320DD68C849C}" type="presOf" srcId="{0B18D5AD-561E-47F0-A8FE-A9583D512C8F}" destId="{7D0BF517-9A81-447C-9B68-039A25DDBA96}" srcOrd="0" destOrd="0" presId="urn:microsoft.com/office/officeart/2008/layout/RadialCluster"/>
    <dgm:cxn modelId="{31D3E32C-031C-4EED-9198-7577214BEB2B}" srcId="{1BE321C3-8724-465E-9134-688E1C398AA1}" destId="{3592ECE4-00A8-4CE8-9A42-B2D19396FC2E}" srcOrd="2" destOrd="0" parTransId="{449D889E-D994-4874-A88C-87E45F54B8C3}" sibTransId="{8B691D2D-20D0-4642-A51A-16CA68E49E34}"/>
    <dgm:cxn modelId="{82CC10FF-A819-43B2-8BB3-ED597C5CF3DA}" type="presOf" srcId="{CBDFBCDA-A34A-4732-982C-DA72491E70F1}" destId="{A9934367-5AAE-41AC-B2F9-D1660378C189}" srcOrd="0" destOrd="0" presId="urn:microsoft.com/office/officeart/2008/layout/RadialCluster"/>
    <dgm:cxn modelId="{081DF55D-EF46-4C1C-BFDD-FA38F557261F}" type="presOf" srcId="{449D889E-D994-4874-A88C-87E45F54B8C3}" destId="{95F052CE-F74D-4AD6-AB39-3B1C4B9B72A5}" srcOrd="0" destOrd="0" presId="urn:microsoft.com/office/officeart/2008/layout/RadialCluster"/>
    <dgm:cxn modelId="{ACCBD67C-C4AF-49DB-8958-FC317296FF5A}" type="presParOf" srcId="{089BEA48-5929-4691-8949-1DB397D9D85A}" destId="{56E6B69B-37F1-4918-9A35-6384531AA509}" srcOrd="0" destOrd="0" presId="urn:microsoft.com/office/officeart/2008/layout/RadialCluster"/>
    <dgm:cxn modelId="{85D38CE8-8B57-4E97-A651-2F56A8B67B78}" type="presParOf" srcId="{56E6B69B-37F1-4918-9A35-6384531AA509}" destId="{542CEA77-E701-4155-ACB0-20D07E8DB7F1}" srcOrd="0" destOrd="0" presId="urn:microsoft.com/office/officeart/2008/layout/RadialCluster"/>
    <dgm:cxn modelId="{21F79A39-FA25-41F4-855A-3F311931C4BE}" type="presParOf" srcId="{56E6B69B-37F1-4918-9A35-6384531AA509}" destId="{924E777A-2B0E-490C-99D1-DF4D21E58D8C}" srcOrd="1" destOrd="0" presId="urn:microsoft.com/office/officeart/2008/layout/RadialCluster"/>
    <dgm:cxn modelId="{C6996E8A-8B0C-4E98-86A9-3FBC425E78E2}" type="presParOf" srcId="{56E6B69B-37F1-4918-9A35-6384531AA509}" destId="{A9934367-5AAE-41AC-B2F9-D1660378C189}" srcOrd="2" destOrd="0" presId="urn:microsoft.com/office/officeart/2008/layout/RadialCluster"/>
    <dgm:cxn modelId="{1FED1D30-5290-4C93-A621-DE96E294DC83}" type="presParOf" srcId="{56E6B69B-37F1-4918-9A35-6384531AA509}" destId="{2DAF7685-8A28-4311-B0EE-1D7C87A10C12}" srcOrd="3" destOrd="0" presId="urn:microsoft.com/office/officeart/2008/layout/RadialCluster"/>
    <dgm:cxn modelId="{764E9A9E-D08B-4113-BBCA-4D7042E1F643}" type="presParOf" srcId="{56E6B69B-37F1-4918-9A35-6384531AA509}" destId="{9A2D8862-1544-4804-BE7E-A28A2421F016}" srcOrd="4" destOrd="0" presId="urn:microsoft.com/office/officeart/2008/layout/RadialCluster"/>
    <dgm:cxn modelId="{7DD3E204-B0E4-4A3F-AFDA-F85DE220847D}" type="presParOf" srcId="{56E6B69B-37F1-4918-9A35-6384531AA509}" destId="{95F052CE-F74D-4AD6-AB39-3B1C4B9B72A5}" srcOrd="5" destOrd="0" presId="urn:microsoft.com/office/officeart/2008/layout/RadialCluster"/>
    <dgm:cxn modelId="{8CFB3B4B-85EE-4D41-9867-8F99C064D12E}" type="presParOf" srcId="{56E6B69B-37F1-4918-9A35-6384531AA509}" destId="{82283A32-61F0-464F-8966-DF2BAB8DCCDD}" srcOrd="6" destOrd="0" presId="urn:microsoft.com/office/officeart/2008/layout/RadialCluster"/>
    <dgm:cxn modelId="{F0886596-426D-4E31-A3CE-F4EABA7299B0}" type="presParOf" srcId="{56E6B69B-37F1-4918-9A35-6384531AA509}" destId="{3EC52620-EDC7-466F-B5A7-03303EBF2F82}" srcOrd="7" destOrd="0" presId="urn:microsoft.com/office/officeart/2008/layout/RadialCluster"/>
    <dgm:cxn modelId="{135D5FB0-6C17-44F0-A186-05B2294D2102}" type="presParOf" srcId="{56E6B69B-37F1-4918-9A35-6384531AA509}" destId="{7D0BF517-9A81-447C-9B68-039A25DDBA96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0D3CC-75BB-48CD-992E-8285FFEF9441}">
      <dsp:nvSpPr>
        <dsp:cNvPr id="0" name=""/>
        <dsp:cNvSpPr/>
      </dsp:nvSpPr>
      <dsp:spPr>
        <a:xfrm>
          <a:off x="360037" y="1512167"/>
          <a:ext cx="4246788" cy="20162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1" kern="1200" dirty="0">
              <a:latin typeface="Times New Roman" pitchFamily="18" charset="0"/>
              <a:cs typeface="Times New Roman" pitchFamily="18" charset="0"/>
            </a:rPr>
            <a:t>Направления консультационной </a:t>
          </a:r>
          <a:r>
            <a:rPr lang="ru-RU" sz="2800" b="1" i="1" kern="1200" dirty="0" smtClean="0">
              <a:latin typeface="Times New Roman" pitchFamily="18" charset="0"/>
              <a:cs typeface="Times New Roman" pitchFamily="18" charset="0"/>
            </a:rPr>
            <a:t>поддержки </a:t>
          </a:r>
          <a:r>
            <a:rPr lang="ru-RU" sz="2800" b="1" i="1" kern="1200" dirty="0">
              <a:latin typeface="Times New Roman" pitchFamily="18" charset="0"/>
              <a:cs typeface="Times New Roman" pitchFamily="18" charset="0"/>
            </a:rPr>
            <a:t>родителей</a:t>
          </a:r>
        </a:p>
      </dsp:txBody>
      <dsp:txXfrm>
        <a:off x="419090" y="1571220"/>
        <a:ext cx="4128682" cy="1898118"/>
      </dsp:txXfrm>
    </dsp:sp>
    <dsp:sp modelId="{335F452E-D978-4EC8-A0E5-FBC92951EBF5}">
      <dsp:nvSpPr>
        <dsp:cNvPr id="0" name=""/>
        <dsp:cNvSpPr/>
      </dsp:nvSpPr>
      <dsp:spPr>
        <a:xfrm rot="17692822">
          <a:off x="3983302" y="1523579"/>
          <a:ext cx="215277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152773" y="202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5005870" y="1489975"/>
        <a:ext cx="107638" cy="107638"/>
      </dsp:txXfrm>
    </dsp:sp>
    <dsp:sp modelId="{9F926294-070B-4490-9D58-5E963F61686F}">
      <dsp:nvSpPr>
        <dsp:cNvPr id="0" name=""/>
        <dsp:cNvSpPr/>
      </dsp:nvSpPr>
      <dsp:spPr>
        <a:xfrm>
          <a:off x="5512552" y="1230"/>
          <a:ext cx="2264314" cy="11321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Психолого - педагогическое развитие</a:t>
          </a:r>
        </a:p>
      </dsp:txBody>
      <dsp:txXfrm>
        <a:off x="5545712" y="34390"/>
        <a:ext cx="2197994" cy="1065837"/>
      </dsp:txXfrm>
    </dsp:sp>
    <dsp:sp modelId="{0A809031-EE4A-4E69-8E34-1B658FE4B9F0}">
      <dsp:nvSpPr>
        <dsp:cNvPr id="0" name=""/>
        <dsp:cNvSpPr/>
      </dsp:nvSpPr>
      <dsp:spPr>
        <a:xfrm rot="19457599">
          <a:off x="4501987" y="2174570"/>
          <a:ext cx="111540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15404" y="202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31804" y="2166899"/>
        <a:ext cx="55770" cy="55770"/>
      </dsp:txXfrm>
    </dsp:sp>
    <dsp:sp modelId="{7E90C925-B45A-42A5-934B-35045658FA27}">
      <dsp:nvSpPr>
        <dsp:cNvPr id="0" name=""/>
        <dsp:cNvSpPr/>
      </dsp:nvSpPr>
      <dsp:spPr>
        <a:xfrm>
          <a:off x="5512552" y="1303211"/>
          <a:ext cx="2264314" cy="11321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Речевое развитие</a:t>
          </a:r>
        </a:p>
      </dsp:txBody>
      <dsp:txXfrm>
        <a:off x="5545712" y="1336371"/>
        <a:ext cx="2197994" cy="1065837"/>
      </dsp:txXfrm>
    </dsp:sp>
    <dsp:sp modelId="{57F64872-D575-4838-BFD7-6A40211C201F}">
      <dsp:nvSpPr>
        <dsp:cNvPr id="0" name=""/>
        <dsp:cNvSpPr/>
      </dsp:nvSpPr>
      <dsp:spPr>
        <a:xfrm rot="2142401">
          <a:off x="4501987" y="2825560"/>
          <a:ext cx="111540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115404" y="202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31804" y="2817890"/>
        <a:ext cx="55770" cy="55770"/>
      </dsp:txXfrm>
    </dsp:sp>
    <dsp:sp modelId="{B99A7585-0AD4-4369-8B38-4C4B563B60AC}">
      <dsp:nvSpPr>
        <dsp:cNvPr id="0" name=""/>
        <dsp:cNvSpPr/>
      </dsp:nvSpPr>
      <dsp:spPr>
        <a:xfrm>
          <a:off x="5512552" y="2605191"/>
          <a:ext cx="2264314" cy="11321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Художественно-эстетическое</a:t>
          </a:r>
        </a:p>
      </dsp:txBody>
      <dsp:txXfrm>
        <a:off x="5545712" y="2638351"/>
        <a:ext cx="2197994" cy="1065837"/>
      </dsp:txXfrm>
    </dsp:sp>
    <dsp:sp modelId="{BF579747-C307-469E-A98D-C08A5E632302}">
      <dsp:nvSpPr>
        <dsp:cNvPr id="0" name=""/>
        <dsp:cNvSpPr/>
      </dsp:nvSpPr>
      <dsp:spPr>
        <a:xfrm rot="3907178">
          <a:off x="3983302" y="3476550"/>
          <a:ext cx="215277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152773" y="20214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5005870" y="3442946"/>
        <a:ext cx="107638" cy="107638"/>
      </dsp:txXfrm>
    </dsp:sp>
    <dsp:sp modelId="{1F33B54E-A55D-44F4-8ED4-0E2420DFB252}">
      <dsp:nvSpPr>
        <dsp:cNvPr id="0" name=""/>
        <dsp:cNvSpPr/>
      </dsp:nvSpPr>
      <dsp:spPr>
        <a:xfrm>
          <a:off x="5512552" y="3907172"/>
          <a:ext cx="2264314" cy="11321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Физическое развитие</a:t>
          </a:r>
        </a:p>
      </dsp:txBody>
      <dsp:txXfrm>
        <a:off x="5545712" y="3940332"/>
        <a:ext cx="2197994" cy="10658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2CEA77-E701-4155-ACB0-20D07E8DB7F1}">
      <dsp:nvSpPr>
        <dsp:cNvPr id="0" name=""/>
        <dsp:cNvSpPr/>
      </dsp:nvSpPr>
      <dsp:spPr>
        <a:xfrm>
          <a:off x="1883773" y="1416061"/>
          <a:ext cx="1902882" cy="116738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/>
            <a:t>СЕМЬЯ</a:t>
          </a:r>
          <a:endParaRPr lang="ru-RU" sz="1900" kern="1200"/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/>
            <a:t>ДОШКОЛЬНИК</a:t>
          </a:r>
          <a:endParaRPr lang="ru-RU" sz="1900" kern="1200"/>
        </a:p>
      </dsp:txBody>
      <dsp:txXfrm>
        <a:off x="1940760" y="1473048"/>
        <a:ext cx="1788908" cy="1053410"/>
      </dsp:txXfrm>
    </dsp:sp>
    <dsp:sp modelId="{924E777A-2B0E-490C-99D1-DF4D21E58D8C}">
      <dsp:nvSpPr>
        <dsp:cNvPr id="0" name=""/>
        <dsp:cNvSpPr/>
      </dsp:nvSpPr>
      <dsp:spPr>
        <a:xfrm rot="19675964">
          <a:off x="3760717" y="1394610"/>
          <a:ext cx="808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808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934367-5AAE-41AC-B2F9-D1660378C189}">
      <dsp:nvSpPr>
        <dsp:cNvPr id="0" name=""/>
        <dsp:cNvSpPr/>
      </dsp:nvSpPr>
      <dsp:spPr>
        <a:xfrm>
          <a:off x="3637281" y="23274"/>
          <a:ext cx="2550793" cy="134988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itchFamily="18" charset="0"/>
              <a:cs typeface="Times New Roman" pitchFamily="18" charset="0"/>
            </a:rPr>
            <a:t>Блок – Образование: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itchFamily="18" charset="0"/>
              <a:cs typeface="Times New Roman" pitchFamily="18" charset="0"/>
            </a:rPr>
            <a:t>1. Детские сады;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itchFamily="18" charset="0"/>
              <a:cs typeface="Times New Roman" pitchFamily="18" charset="0"/>
            </a:rPr>
            <a:t>2. Арский педагогический колледж;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itchFamily="18" charset="0"/>
              <a:cs typeface="Times New Roman" pitchFamily="18" charset="0"/>
            </a:rPr>
            <a:t>3.Социально-гуманитраный техникум</a:t>
          </a:r>
        </a:p>
      </dsp:txBody>
      <dsp:txXfrm>
        <a:off x="3703177" y="89170"/>
        <a:ext cx="2419001" cy="1218092"/>
      </dsp:txXfrm>
    </dsp:sp>
    <dsp:sp modelId="{2DAF7685-8A28-4311-B0EE-1D7C87A10C12}">
      <dsp:nvSpPr>
        <dsp:cNvPr id="0" name=""/>
        <dsp:cNvSpPr/>
      </dsp:nvSpPr>
      <dsp:spPr>
        <a:xfrm rot="13107228">
          <a:off x="2002220" y="1381890"/>
          <a:ext cx="1098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9894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2D8862-1544-4804-BE7E-A28A2421F016}">
      <dsp:nvSpPr>
        <dsp:cNvPr id="0" name=""/>
        <dsp:cNvSpPr/>
      </dsp:nvSpPr>
      <dsp:spPr>
        <a:xfrm>
          <a:off x="0" y="83253"/>
          <a:ext cx="2435989" cy="126446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>
              <a:latin typeface="Times New Roman" pitchFamily="18" charset="0"/>
              <a:cs typeface="Times New Roman" pitchFamily="18" charset="0"/>
            </a:rPr>
            <a:t>Блок – Культурно – досуговая деятельность: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>
              <a:latin typeface="Times New Roman" pitchFamily="18" charset="0"/>
              <a:cs typeface="Times New Roman" pitchFamily="18" charset="0"/>
            </a:rPr>
            <a:t>1. Библиотека;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>
              <a:latin typeface="Times New Roman" pitchFamily="18" charset="0"/>
              <a:cs typeface="Times New Roman" pitchFamily="18" charset="0"/>
            </a:rPr>
            <a:t>2. Дом школьников.</a:t>
          </a:r>
        </a:p>
      </dsp:txBody>
      <dsp:txXfrm>
        <a:off x="61726" y="144979"/>
        <a:ext cx="2312537" cy="1141014"/>
      </dsp:txXfrm>
    </dsp:sp>
    <dsp:sp modelId="{95F052CE-F74D-4AD6-AB39-3B1C4B9B72A5}">
      <dsp:nvSpPr>
        <dsp:cNvPr id="0" name=""/>
        <dsp:cNvSpPr/>
      </dsp:nvSpPr>
      <dsp:spPr>
        <a:xfrm rot="2029428">
          <a:off x="3684523" y="2655201"/>
          <a:ext cx="25781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7818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283A32-61F0-464F-8966-DF2BAB8DCCDD}">
      <dsp:nvSpPr>
        <dsp:cNvPr id="0" name=""/>
        <dsp:cNvSpPr/>
      </dsp:nvSpPr>
      <dsp:spPr>
        <a:xfrm>
          <a:off x="3514898" y="2726957"/>
          <a:ext cx="2673176" cy="124757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itchFamily="18" charset="0"/>
              <a:cs typeface="Times New Roman" pitchFamily="18" charset="0"/>
            </a:rPr>
            <a:t>Блок – Здоровье: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itchFamily="18" charset="0"/>
              <a:cs typeface="Times New Roman" pitchFamily="18" charset="0"/>
            </a:rPr>
            <a:t>1. Реабилитационный центр;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latin typeface="Times New Roman" pitchFamily="18" charset="0"/>
            <a:cs typeface="Times New Roman" pitchFamily="18" charset="0"/>
          </a:endParaRPr>
        </a:p>
      </dsp:txBody>
      <dsp:txXfrm>
        <a:off x="3575799" y="2787858"/>
        <a:ext cx="2551374" cy="1125769"/>
      </dsp:txXfrm>
    </dsp:sp>
    <dsp:sp modelId="{3EC52620-EDC7-466F-B5A7-03303EBF2F82}">
      <dsp:nvSpPr>
        <dsp:cNvPr id="0" name=""/>
        <dsp:cNvSpPr/>
      </dsp:nvSpPr>
      <dsp:spPr>
        <a:xfrm rot="8532013">
          <a:off x="1871966" y="2655601"/>
          <a:ext cx="23545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5455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BF517-9A81-447C-9B68-039A25DDBA96}">
      <dsp:nvSpPr>
        <dsp:cNvPr id="0" name=""/>
        <dsp:cNvSpPr/>
      </dsp:nvSpPr>
      <dsp:spPr>
        <a:xfrm>
          <a:off x="0" y="2727757"/>
          <a:ext cx="2293326" cy="116352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itchFamily="18" charset="0"/>
              <a:cs typeface="Times New Roman" pitchFamily="18" charset="0"/>
            </a:rPr>
            <a:t>1. Взаимодействие с объединением «Молодежь </a:t>
          </a:r>
          <a:r>
            <a:rPr lang="en-US" sz="1400" kern="1200">
              <a:latin typeface="Times New Roman" pitchFamily="18" charset="0"/>
              <a:cs typeface="Times New Roman" pitchFamily="18" charset="0"/>
            </a:rPr>
            <a:t>XXI </a:t>
          </a:r>
          <a:r>
            <a:rPr lang="ru-RU" sz="1400" kern="1200">
              <a:latin typeface="Times New Roman" pitchFamily="18" charset="0"/>
              <a:cs typeface="Times New Roman" pitchFamily="18" charset="0"/>
            </a:rPr>
            <a:t>века»</a:t>
          </a:r>
        </a:p>
      </dsp:txBody>
      <dsp:txXfrm>
        <a:off x="56798" y="2784555"/>
        <a:ext cx="2179730" cy="1049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843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132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657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248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09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0218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485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991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77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041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8995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CE78C-0A11-4FF4-9B1F-18F043D3BA37}" type="datetimeFigureOut">
              <a:rPr lang="ru-RU" smtClean="0"/>
              <a:pPr/>
              <a:t>28.10.2021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2505D-FBED-41BC-914A-E7020EE4D4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75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hyperlink" Target="https://edu.tatar.ru/arsk/page652806.htm/page3976639.htm" TargetMode="External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hyperlink" Target="https://vk.com/club186714439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96143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                                             «Центр развития ребенка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детский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сад №4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города  Арск»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Арского муниципального района Республики Татарстан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060848"/>
            <a:ext cx="7992888" cy="3888432"/>
          </a:xfrm>
        </p:spPr>
        <p:txBody>
          <a:bodyPr>
            <a:noAutofit/>
          </a:bodyPr>
          <a:lstStyle/>
          <a:p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деятельности Консультационного центра «Об-Раз» Повышение психолого – педагогической грамотности родителей, как залог успешного развития детей раннего возраста</a:t>
            </a:r>
          </a:p>
          <a:p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Выступающие: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Самиева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Н.Р.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Галлямова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А.Г.</a:t>
            </a: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Журавлёва А.В.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 </a:t>
            </a:r>
          </a:p>
          <a:p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18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9992" y="980728"/>
            <a:ext cx="42955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Консультант, педагог-психолог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Исламова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А. Ф.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Советы психолога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Консультант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физическому развитию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Камалетдинова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Л. 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esktop\фото 2020\Приложение 1.3.12\Буклет Исламова А.Ф._page-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54" y="476672"/>
            <a:ext cx="3852698" cy="272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User\AppData\Local\Temp\Rar$DIa0.343\Буклет Камалетдинова Л.Р._page-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04532"/>
            <a:ext cx="4295573" cy="303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1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008" y="620688"/>
            <a:ext cx="41044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6) Консультант по познавательно-речевому развитию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радного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языка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Муллахметова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Г. Г.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Пальчиковые 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7) Консультант художественно – эстетического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Муллагалиева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Г. Ф.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Художественно – эстетическое  развитие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7" descr="C:\Users\User\AppData\Local\Temp\Rar$DIa0.702\Буклет Муллахметова Г.Г._page-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96920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User\AppData\Local\Temp\Rar$DIa0.499\Буклет Муллагалиева Г.Ф._page-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21203"/>
            <a:ext cx="4104456" cy="290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73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1556792"/>
            <a:ext cx="8229600" cy="2232248"/>
          </a:xfrm>
        </p:spPr>
        <p:txBody>
          <a:bodyPr>
            <a:normAutofit/>
          </a:bodyPr>
          <a:lstStyle/>
          <a:p>
            <a:endParaRPr lang="ru-RU" sz="5400" dirty="0">
              <a:solidFill>
                <a:srgbClr val="7030A0"/>
              </a:solidFill>
            </a:endParaRPr>
          </a:p>
        </p:txBody>
      </p:sp>
      <p:pic>
        <p:nvPicPr>
          <p:cNvPr id="4098" name="Picture 2" descr="C:\Users\uzer\Desktop\А.В\Грант 2021\Отчет\мероприятия\IMG-20211022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448939" cy="63367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70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76672"/>
            <a:ext cx="806489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Лекции и мастер-классы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привлеченных специалистов (вторая, третья, четвертая субботы с 9.00 до 11.00) – 11 лекций и мастер-классов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Салихзянова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Гульнара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Фирдинантовна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«Домашняя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Монтессори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среда для детей от 0 до 3 лет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2) Ганиева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Ленара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Аметовна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«Внедрение в предметно-игровую развивающую среду технологии 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Монтессори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Габдрахманова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Альбина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Ильгизовна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«Самостоятельное одевание по методу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Монтессори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6" name="Рисунок 5" descr="C:\Users\uzer\Desktop\А.В\грант\грант сайт\Грант фото\20191102_093343.jpg"/>
          <p:cNvPicPr/>
          <p:nvPr/>
        </p:nvPicPr>
        <p:blipFill>
          <a:blip r:embed="rId3" cstate="print"/>
          <a:srcRect r="14620"/>
          <a:stretch>
            <a:fillRect/>
          </a:stretch>
        </p:blipFill>
        <p:spPr bwMode="auto">
          <a:xfrm>
            <a:off x="3923928" y="3645024"/>
            <a:ext cx="4752528" cy="295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025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260648"/>
            <a:ext cx="792088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/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Мухаметшина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Гузалия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Ринатовна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«Развитие малыша дома по методике 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Монтессори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Ганиева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Лейсан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Ильфатовна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«Развитие ребенка по методике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Монтессори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 0 до 10 месяцев»</a:t>
            </a: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Галиуллина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Хазиповна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«Музыкальное воспитание детей раннего возраста в семье»</a:t>
            </a: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7) Сафина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Миляуша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Мухаметсалиховна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«Развиваем мелкую моторику у малышей с помощью пальчиковых игр»</a:t>
            </a:r>
          </a:p>
          <a:p>
            <a:pPr algn="just"/>
            <a:endParaRPr lang="ru-RU" dirty="0"/>
          </a:p>
        </p:txBody>
      </p:sp>
      <p:pic>
        <p:nvPicPr>
          <p:cNvPr id="7" name="Рисунок 6" descr="C:\Users\uzer\Desktop\А.В\грант\грант сайт\Грант фото\20191102_101431.jpg"/>
          <p:cNvPicPr/>
          <p:nvPr/>
        </p:nvPicPr>
        <p:blipFill>
          <a:blip r:embed="rId3" cstate="print"/>
          <a:srcRect l="12199"/>
          <a:stretch>
            <a:fillRect/>
          </a:stretch>
        </p:blipFill>
        <p:spPr bwMode="auto">
          <a:xfrm>
            <a:off x="3995936" y="3356992"/>
            <a:ext cx="468052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025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76972"/>
            <a:ext cx="4572000" cy="3428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32656"/>
            <a:ext cx="784887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Габдрахманова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Альбина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Ильгизовна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«Домашняя среда ребенка от года до трех лет»</a:t>
            </a: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Мухаметгалиева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Гульназ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Ильгизовна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«Какой мультик показывать детям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10)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Тухфатуллина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Альфия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Гусмановна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Халык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педагогикасының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тәрбияләүдәге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роле»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11)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Мухаметшина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Гузалия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Ринатовна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«Использование метода М.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Монтессори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сенсорном развитии детей»</a:t>
            </a:r>
          </a:p>
        </p:txBody>
      </p:sp>
    </p:spTree>
    <p:extLst>
      <p:ext uri="{BB962C8B-B14F-4D97-AF65-F5344CB8AC3E}">
        <p14:creationId xmlns:p14="http://schemas.microsoft.com/office/powerpoint/2010/main" val="247145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16632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квалификации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специалистов)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4 специалиста – свидетельство АНО ДПО «Академия менеджмента» «Консультирование родителей, воспитывающих детей с разными образовательными потребностями и оказание им информационно-методической помощи».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2) 2 специалиста - свидетельство АНО ДПО «Академия менеджмента» «Организация и руководство консультационным центром при дошкольной образовательной организации: навигация, консультирование родителей и оказание им информационно-методической помощи». </a:t>
            </a:r>
          </a:p>
        </p:txBody>
      </p:sp>
      <p:pic>
        <p:nvPicPr>
          <p:cNvPr id="2050" name="Picture 2" descr="C:\Users\User\Downloads\1 Удостоверение Галлямовой_page-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6540" y="2226893"/>
            <a:ext cx="2010401" cy="284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2 Удостоверение Давлетшиной_page-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80472" y="2265256"/>
            <a:ext cx="1956127" cy="276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wnloads\3 Удостоверение Исламовой_page-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25391" y="2290572"/>
            <a:ext cx="1920311" cy="271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ownloads\4 Удостоверение Камалетдиновой_page-00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25393" y="4165836"/>
            <a:ext cx="1920309" cy="271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ownloads\5 Удостоверение Самиевой_page-0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8706" y="4235950"/>
            <a:ext cx="2016893" cy="285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ownloads\6 Удостоверение Файзрахмановой_page-00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80573" y="4140172"/>
            <a:ext cx="1956618" cy="276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61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0" y="-2186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60338"/>
            <a:ext cx="828092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Работает информационный сайт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сетевого взаимодействия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Электронное образование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://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edu.tatar.ru/arsk/page652806.htm/page3976639.htm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/>
              </a:rPr>
              <a:t>vk.com/club186714439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AutoShape 2" descr="https://edu.tatar.ru/upload/organization/55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edu.tatar.ru/upload/organization/555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/>
          <p:nvPr/>
        </p:nvPicPr>
        <p:blipFill rotWithShape="1">
          <a:blip r:embed="rId5" cstate="print"/>
          <a:srcRect b="4515"/>
          <a:stretch/>
        </p:blipFill>
        <p:spPr bwMode="auto">
          <a:xfrm>
            <a:off x="2411760" y="4498237"/>
            <a:ext cx="4104456" cy="2143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ownloads\WhatsApp Image 2021-10-26 at 12.43.12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41"/>
          <a:stretch/>
        </p:blipFill>
        <p:spPr bwMode="auto">
          <a:xfrm>
            <a:off x="1979712" y="1653624"/>
            <a:ext cx="2012602" cy="260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WhatsApp Image 2021-10-26 at 12.43.12 (1)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87"/>
          <a:stretch/>
        </p:blipFill>
        <p:spPr bwMode="auto">
          <a:xfrm>
            <a:off x="4283968" y="1628800"/>
            <a:ext cx="2051370" cy="2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ownloads\WhatsApp Image 2021-10-26 at 12.43.12 (2)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916" y="1653624"/>
            <a:ext cx="2045231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40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512458"/>
            <a:ext cx="82809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Освещение в районных СМИ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AutoShape 2" descr="https://edu.tatar.ru/upload/organization/55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edu.tatar.ru/upload/organization/555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C:\Users\uzer\Desktop\А.В\Грант 2021\Отчет\мероприятия\2 001.jpg"/>
          <p:cNvPicPr/>
          <p:nvPr/>
        </p:nvPicPr>
        <p:blipFill>
          <a:blip r:embed="rId3" cstate="print"/>
          <a:srcRect l="10646" t="27140" r="6537" b="8658"/>
          <a:stretch>
            <a:fillRect/>
          </a:stretch>
        </p:blipFill>
        <p:spPr bwMode="auto">
          <a:xfrm>
            <a:off x="5868144" y="3717032"/>
            <a:ext cx="2856612" cy="2829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zer\Pictures\2021-10-22 3\3 001.jpg"/>
          <p:cNvPicPr/>
          <p:nvPr/>
        </p:nvPicPr>
        <p:blipFill>
          <a:blip r:embed="rId4" cstate="print"/>
          <a:srcRect l="1684" t="4086" r="14799" b="40758"/>
          <a:stretch>
            <a:fillRect/>
          </a:stretch>
        </p:blipFill>
        <p:spPr bwMode="auto">
          <a:xfrm>
            <a:off x="2627784" y="3789040"/>
            <a:ext cx="3024336" cy="2756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zer\Desktop\А.В\Грант 2021\Отчет\Москва выступление\IMG-20211023-WA0001.jpg"/>
          <p:cNvPicPr/>
          <p:nvPr/>
        </p:nvPicPr>
        <p:blipFill>
          <a:blip r:embed="rId5" cstate="print"/>
          <a:srcRect l="10262" t="2644" b="10577"/>
          <a:stretch>
            <a:fillRect/>
          </a:stretch>
        </p:blipFill>
        <p:spPr bwMode="auto">
          <a:xfrm>
            <a:off x="5868144" y="332656"/>
            <a:ext cx="252028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1052736"/>
            <a:ext cx="4176464" cy="2312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340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-134256"/>
            <a:ext cx="8229600" cy="836712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МБУ «Арская централизованная библиотечная система»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(24 сентября 2021 г.)</a:t>
            </a: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zer\AppData\Local\Temp\Rar$DI00.568\10.jpeg"/>
          <p:cNvPicPr>
            <a:picLocks noChangeAspect="1" noChangeArrowheads="1"/>
          </p:cNvPicPr>
          <p:nvPr/>
        </p:nvPicPr>
        <p:blipFill rotWithShape="1">
          <a:blip r:embed="rId3" cstate="print"/>
          <a:srcRect t="6589"/>
          <a:stretch/>
        </p:blipFill>
        <p:spPr bwMode="auto">
          <a:xfrm>
            <a:off x="4740065" y="702456"/>
            <a:ext cx="4104456" cy="2689794"/>
          </a:xfrm>
          <a:prstGeom prst="rect">
            <a:avLst/>
          </a:prstGeom>
          <a:noFill/>
        </p:spPr>
      </p:pic>
      <p:pic>
        <p:nvPicPr>
          <p:cNvPr id="1027" name="Picture 3" descr="C:\Users\uzer\AppData\Local\Temp\Rar$DI07.373\2.jpeg"/>
          <p:cNvPicPr>
            <a:picLocks noChangeAspect="1" noChangeArrowheads="1"/>
          </p:cNvPicPr>
          <p:nvPr/>
        </p:nvPicPr>
        <p:blipFill rotWithShape="1">
          <a:blip r:embed="rId4" cstate="print"/>
          <a:srcRect t="14634" r="7203"/>
          <a:stretch/>
        </p:blipFill>
        <p:spPr bwMode="auto">
          <a:xfrm>
            <a:off x="306225" y="665706"/>
            <a:ext cx="4005092" cy="2763294"/>
          </a:xfrm>
          <a:prstGeom prst="rect">
            <a:avLst/>
          </a:prstGeom>
          <a:noFill/>
        </p:spPr>
      </p:pic>
      <p:pic>
        <p:nvPicPr>
          <p:cNvPr id="1028" name="Picture 4" descr="C:\Users\uzer\AppData\Local\Temp\Rar$DI17.107\11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3619136"/>
            <a:ext cx="4104456" cy="3036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70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628800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Цель: привлечение родителей и конечно повышение их компетентности вопросах воспитания и развития детей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332656"/>
            <a:ext cx="779925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МБДОУ «Центр развития ребенка - детский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№ 4  города Арск» открыт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1 октября 2011 года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рамках реализации  Президентской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программы Республики Татарстан «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Сады детям»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восточной части  города Арск.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Функционирует 6 групп , в них воспитываются  167 детей.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          Работает 38 сотрудников , в том числе  20 педагогов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Новая папка\нукнукун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302" y="2333205"/>
            <a:ext cx="6120512" cy="4326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6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16632"/>
            <a:ext cx="9144000" cy="57606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Волонтеры – студенты ГАПОУ «Арский педагогический колледж имени Г.Тукая</a:t>
            </a:r>
            <a:r>
              <a:rPr lang="ru-RU" sz="1800" dirty="0" smtClean="0"/>
              <a:t>"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zer\AppData\Local\Temp\Rar$DI28.644\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789040"/>
            <a:ext cx="3979861" cy="2930483"/>
          </a:xfrm>
          <a:prstGeom prst="rect">
            <a:avLst/>
          </a:prstGeom>
          <a:noFill/>
        </p:spPr>
      </p:pic>
      <p:pic>
        <p:nvPicPr>
          <p:cNvPr id="2051" name="Picture 3" descr="C:\Users\uzer\AppData\Local\Temp\Rar$DI31.088\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692696"/>
            <a:ext cx="3672408" cy="2930036"/>
          </a:xfrm>
          <a:prstGeom prst="rect">
            <a:avLst/>
          </a:prstGeom>
          <a:noFill/>
        </p:spPr>
      </p:pic>
      <p:pic>
        <p:nvPicPr>
          <p:cNvPr id="2052" name="Picture 4" descr="C:\Users\uzer\AppData\Local\Temp\Rar$DI35.754\6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692696"/>
            <a:ext cx="3936436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70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323528" y="-99392"/>
            <a:ext cx="8229600" cy="93610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Встреча с председатель  Женского совета и общественным помощником Уполномоченного по правам ребенка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(11 октября 2021 г.)</a:t>
            </a:r>
            <a:endParaRPr lang="ru-RU" sz="1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zer\AppData\Local\Temp\Rar$DI01.502\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92696"/>
            <a:ext cx="3888432" cy="2777451"/>
          </a:xfrm>
          <a:prstGeom prst="rect">
            <a:avLst/>
          </a:prstGeom>
          <a:noFill/>
        </p:spPr>
      </p:pic>
      <p:pic>
        <p:nvPicPr>
          <p:cNvPr id="3076" name="Picture 4" descr="C:\Users\uzer\AppData\Local\Temp\Rar$DI08.730\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92696"/>
            <a:ext cx="4104456" cy="2780642"/>
          </a:xfrm>
          <a:prstGeom prst="rect">
            <a:avLst/>
          </a:prstGeom>
          <a:noFill/>
        </p:spPr>
      </p:pic>
      <p:pic>
        <p:nvPicPr>
          <p:cNvPr id="3077" name="Picture 5" descr="C:\Users\uzer\AppData\Local\Temp\Rar$DI01.176\2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645024"/>
            <a:ext cx="4103440" cy="30775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70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Осенний праздник в родительском клубе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25 октября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2021г. </a:t>
            </a:r>
            <a:r>
              <a:rPr lang="ru-RU" dirty="0" smtClean="0"/>
              <a:t>) </a:t>
            </a:r>
            <a:endParaRPr lang="ru-RU" dirty="0"/>
          </a:p>
        </p:txBody>
      </p:sp>
      <p:pic>
        <p:nvPicPr>
          <p:cNvPr id="2050" name="Picture 2" descr="C:\Users\User\Downloads\WhatsApp Image 2021-10-25 at 20.40.01 (1)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3" r="28611" b="5656"/>
          <a:stretch/>
        </p:blipFill>
        <p:spPr bwMode="auto">
          <a:xfrm>
            <a:off x="827584" y="956778"/>
            <a:ext cx="3096344" cy="268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ownloads\WhatsApp Image 2021-10-25 at 20.40.01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2" r="12325"/>
          <a:stretch/>
        </p:blipFill>
        <p:spPr bwMode="auto">
          <a:xfrm>
            <a:off x="3235232" y="3861048"/>
            <a:ext cx="3635593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ownloads\WhatsApp Image 2021-10-25 at 20.39.59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831" y="931618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09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54868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Сегодня социальный институт семья оказался в эпицентре многих кризисных процессов общества, и поэтому нуждается в особом внимании со стороны других институтов, призванных формировать новые, адекватные времени, подходы к интеграции с семьей в воспитании детей. Большие сложности в воспитании детей испытывают семьи, в которых дети  не посещают дошкольные образовательные учреждения. Это связано, прежде всего, с недостаточной психолого-педагогической компетентностью родителей. </a:t>
            </a:r>
          </a:p>
          <a:p>
            <a:endParaRPr lang="ru-RU" dirty="0"/>
          </a:p>
        </p:txBody>
      </p:sp>
      <p:pic>
        <p:nvPicPr>
          <p:cNvPr id="4" name="Picture 2" descr="C:\Users\User\Downloads\WhatsApp Image 2021-10-19 at 20.24.52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050" y="3068960"/>
            <a:ext cx="4096918" cy="307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92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60648"/>
            <a:ext cx="81910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Участие родителей в жизни малыша не только дома, но и в детском саду поможет им: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-преодолеть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авторитаризм и увидеть мир с позиции ребенка;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-относиться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 ребенку как к равному;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-понять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не допустимо сравнивать его с другими детьми: если он что-то сегодня сделал лучше, чем вчера, нужно радоваться его личностному росту;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-знать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сильные и слабые стороны ребенка и учитывать их;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-проявлять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искреннюю заинтересованность в его действиях и быть готовыми к эмоциональной поддержке, совместному переживанию его радостей и горестей;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-установить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хорошие, доверительные отношения с ребенком.</a:t>
            </a:r>
          </a:p>
          <a:p>
            <a:endParaRPr lang="ru-RU" dirty="0"/>
          </a:p>
        </p:txBody>
      </p:sp>
      <p:pic>
        <p:nvPicPr>
          <p:cNvPr id="3074" name="Picture 2" descr="D:\развиваш2019\фото 2019\IMG-20191028-WA00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84984"/>
            <a:ext cx="4283967" cy="321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29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332656"/>
            <a:ext cx="813690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Наш консультационный центр отвечает вызовам современной ситуации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endParaRPr lang="ru-RU" sz="800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нтересная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совместная деятельность взрослых  (родителей, педагогов) и детей, подгрупповые и групповые и индивидуальные формы работы;</a:t>
            </a: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озможность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учитывать особенности, способности, интересы каждого воспитанника и потребности каждого родителя;</a:t>
            </a:r>
          </a:p>
          <a:p>
            <a:pPr lvl="0"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заимодействие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 специалистом в условиях специально созданной развивающей предметно-пространственной среды.</a:t>
            </a:r>
          </a:p>
          <a:p>
            <a:endParaRPr lang="ru-RU" dirty="0"/>
          </a:p>
        </p:txBody>
      </p:sp>
      <p:pic>
        <p:nvPicPr>
          <p:cNvPr id="4098" name="Picture 2" descr="D:\развиваш2019\фото 2019\IMG-20191029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243" y="2852936"/>
            <a:ext cx="4568197" cy="3426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76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74365702"/>
              </p:ext>
            </p:extLst>
          </p:nvPr>
        </p:nvGraphicFramePr>
        <p:xfrm>
          <a:off x="683568" y="620688"/>
          <a:ext cx="813690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044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7"/>
          <p:cNvSpPr>
            <a:spLocks/>
          </p:cNvSpPr>
          <p:nvPr/>
        </p:nvSpPr>
        <p:spPr bwMode="auto">
          <a:xfrm>
            <a:off x="2533650" y="488950"/>
            <a:ext cx="3771900" cy="10699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Консультационный центр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Об-Раз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МБДОУ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 развития ребенка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детский сад № 4 г. Арск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Активный Об-Раз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3"/>
          <p:cNvSpPr>
            <a:spLocks/>
          </p:cNvSpPr>
          <p:nvPr/>
        </p:nvSpPr>
        <p:spPr bwMode="auto">
          <a:xfrm>
            <a:off x="3268663" y="1730375"/>
            <a:ext cx="2393950" cy="9620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Взаимодействие с семьями воспитанников, в том числе, чьи дети  не охвачены дошкольным образованием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25"/>
          <p:cNvSpPr>
            <a:spLocks/>
          </p:cNvSpPr>
          <p:nvPr/>
        </p:nvSpPr>
        <p:spPr bwMode="auto">
          <a:xfrm>
            <a:off x="1073274" y="2980530"/>
            <a:ext cx="1630363" cy="77787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Консультационный пункт МБДОУ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26"/>
          <p:cNvSpPr>
            <a:spLocks/>
          </p:cNvSpPr>
          <p:nvPr/>
        </p:nvSpPr>
        <p:spPr bwMode="auto">
          <a:xfrm>
            <a:off x="3518230" y="3024189"/>
            <a:ext cx="2144383" cy="79375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Родительский клуб «Вместе весело шагать»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28"/>
          <p:cNvSpPr>
            <a:spLocks/>
          </p:cNvSpPr>
          <p:nvPr/>
        </p:nvSpPr>
        <p:spPr bwMode="auto">
          <a:xfrm>
            <a:off x="6447460" y="3048794"/>
            <a:ext cx="1698625" cy="76041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F79646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Клуб выходного дня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Почемучки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29"/>
          <p:cNvSpPr>
            <a:spLocks/>
          </p:cNvSpPr>
          <p:nvPr/>
        </p:nvSpPr>
        <p:spPr bwMode="auto">
          <a:xfrm>
            <a:off x="2154236" y="4102719"/>
            <a:ext cx="1628775" cy="2098675"/>
          </a:xfrm>
          <a:prstGeom prst="rect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Оказание консультационной помощи родителям на актуальные проблемы педагогического и психологического взаимодействия с детьми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30"/>
          <p:cNvSpPr>
            <a:spLocks/>
          </p:cNvSpPr>
          <p:nvPr/>
        </p:nvSpPr>
        <p:spPr bwMode="auto">
          <a:xfrm>
            <a:off x="4307681" y="4166591"/>
            <a:ext cx="1711325" cy="2098675"/>
          </a:xfrm>
          <a:prstGeom prst="rect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педагогической компетентности родителей (законных представителей) в вопросах воспитания и развития, сохранения и укрепления здоровья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31"/>
          <p:cNvSpPr>
            <a:spLocks/>
          </p:cNvSpPr>
          <p:nvPr/>
        </p:nvSpPr>
        <p:spPr bwMode="auto">
          <a:xfrm>
            <a:off x="6433492" y="4166591"/>
            <a:ext cx="428625" cy="2098675"/>
          </a:xfrm>
          <a:prstGeom prst="rect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Веселый карандаш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32"/>
          <p:cNvSpPr>
            <a:spLocks/>
          </p:cNvSpPr>
          <p:nvPr/>
        </p:nvSpPr>
        <p:spPr bwMode="auto">
          <a:xfrm>
            <a:off x="7055322" y="4151313"/>
            <a:ext cx="377825" cy="2074862"/>
          </a:xfrm>
          <a:prstGeom prst="rect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Говоруши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33"/>
          <p:cNvSpPr>
            <a:spLocks/>
          </p:cNvSpPr>
          <p:nvPr/>
        </p:nvSpPr>
        <p:spPr bwMode="auto">
          <a:xfrm>
            <a:off x="7621438" y="4118595"/>
            <a:ext cx="342900" cy="2066925"/>
          </a:xfrm>
          <a:prstGeom prst="rect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Карапуз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ая соединительная линия 35"/>
          <p:cNvSpPr>
            <a:spLocks/>
          </p:cNvSpPr>
          <p:nvPr/>
        </p:nvSpPr>
        <p:spPr bwMode="auto">
          <a:xfrm flipV="1">
            <a:off x="2703638" y="3309936"/>
            <a:ext cx="814592" cy="0"/>
          </a:xfrm>
          <a:prstGeom prst="line">
            <a:avLst/>
          </a:prstGeom>
          <a:noFill/>
          <a:ln w="9525">
            <a:solidFill>
              <a:srgbClr val="4579B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ая соединительная линия 36"/>
          <p:cNvSpPr>
            <a:spLocks/>
          </p:cNvSpPr>
          <p:nvPr/>
        </p:nvSpPr>
        <p:spPr bwMode="auto">
          <a:xfrm>
            <a:off x="5662613" y="3254375"/>
            <a:ext cx="770879" cy="0"/>
          </a:xfrm>
          <a:prstGeom prst="line">
            <a:avLst/>
          </a:prstGeom>
          <a:noFill/>
          <a:ln w="9525">
            <a:solidFill>
              <a:srgbClr val="4579B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38"/>
          <p:cNvSpPr>
            <a:spLocks/>
          </p:cNvSpPr>
          <p:nvPr/>
        </p:nvSpPr>
        <p:spPr bwMode="auto">
          <a:xfrm>
            <a:off x="8088313" y="4127500"/>
            <a:ext cx="396875" cy="2066925"/>
          </a:xfrm>
          <a:prstGeom prst="rect">
            <a:avLst/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Бэхэтле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бала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ая со стрелкой 39"/>
          <p:cNvSpPr>
            <a:spLocks/>
          </p:cNvSpPr>
          <p:nvPr/>
        </p:nvSpPr>
        <p:spPr bwMode="auto">
          <a:xfrm rot="16200000" flipH="1">
            <a:off x="2478769" y="3595426"/>
            <a:ext cx="350838" cy="628872"/>
          </a:xfrm>
          <a:prstGeom prst="bentConnector3">
            <a:avLst>
              <a:gd name="adj1" fmla="val 38913"/>
            </a:avLst>
          </a:prstGeom>
          <a:noFill/>
          <a:ln w="9525">
            <a:solidFill>
              <a:srgbClr val="4579B8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ая со стрелкой 46"/>
          <p:cNvSpPr>
            <a:spLocks/>
          </p:cNvSpPr>
          <p:nvPr/>
        </p:nvSpPr>
        <p:spPr bwMode="auto">
          <a:xfrm rot="5400000">
            <a:off x="4322763" y="1625600"/>
            <a:ext cx="285750" cy="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19125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34"/>
          <p:cNvSpPr>
            <a:spLocks noChangeArrowheads="1"/>
          </p:cNvSpPr>
          <p:nvPr/>
        </p:nvSpPr>
        <p:spPr bwMode="auto">
          <a:xfrm>
            <a:off x="-1006475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ая со стрелкой 46"/>
          <p:cNvSpPr>
            <a:spLocks/>
          </p:cNvSpPr>
          <p:nvPr/>
        </p:nvSpPr>
        <p:spPr bwMode="auto">
          <a:xfrm rot="5400000">
            <a:off x="4789165" y="4008438"/>
            <a:ext cx="285750" cy="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ая со стрелкой 46"/>
          <p:cNvSpPr>
            <a:spLocks/>
          </p:cNvSpPr>
          <p:nvPr/>
        </p:nvSpPr>
        <p:spPr bwMode="auto">
          <a:xfrm rot="5400000">
            <a:off x="6504929" y="3975720"/>
            <a:ext cx="285750" cy="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ая со стрелкой 46"/>
          <p:cNvSpPr>
            <a:spLocks/>
          </p:cNvSpPr>
          <p:nvPr/>
        </p:nvSpPr>
        <p:spPr bwMode="auto">
          <a:xfrm rot="5400000">
            <a:off x="7153897" y="3959844"/>
            <a:ext cx="285750" cy="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Прямая со стрелкой 46"/>
          <p:cNvSpPr>
            <a:spLocks/>
          </p:cNvSpPr>
          <p:nvPr/>
        </p:nvSpPr>
        <p:spPr bwMode="auto">
          <a:xfrm rot="5400000">
            <a:off x="7685418" y="3967450"/>
            <a:ext cx="285750" cy="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Прямая со стрелкой 46"/>
          <p:cNvSpPr>
            <a:spLocks/>
          </p:cNvSpPr>
          <p:nvPr/>
        </p:nvSpPr>
        <p:spPr bwMode="auto">
          <a:xfrm rot="5400000" flipV="1">
            <a:off x="8056262" y="3890469"/>
            <a:ext cx="311752" cy="149225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Прямая со стрелкой 46"/>
          <p:cNvSpPr>
            <a:spLocks/>
          </p:cNvSpPr>
          <p:nvPr/>
        </p:nvSpPr>
        <p:spPr bwMode="auto">
          <a:xfrm rot="5400000">
            <a:off x="4384857" y="2837655"/>
            <a:ext cx="285750" cy="0"/>
          </a:xfrm>
          <a:prstGeom prst="straightConnector1">
            <a:avLst/>
          </a:prstGeom>
          <a:noFill/>
          <a:ln w="9525">
            <a:solidFill>
              <a:srgbClr val="4579B8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70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развиваш2019\фото 2019\IMG-20191029-WA0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21026"/>
            <a:ext cx="4211960" cy="561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2492896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Консультант,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читель - логопед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6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2556729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Консультант,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педагог - психолог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wnloads\WhatsApp Image 2021-10-26 at 14.51.19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6" t="6625" r="33372" b="19225"/>
          <a:stretch/>
        </p:blipFill>
        <p:spPr bwMode="auto">
          <a:xfrm>
            <a:off x="4644008" y="623875"/>
            <a:ext cx="3906295" cy="561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79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764704"/>
            <a:ext cx="7776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Консультационный центр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Об-Раз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(общайся, развивайся)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Обеспечение доступной среды в дошкольном образовании, с целью повышения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педагогической компетентности родителей (законных представителей) по социально-педагогической и психологической поддержке детей, в том числе от 0 до 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лет, не посещающих образовательные организации,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через создание Консультационного центра –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Об-Раз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(Общайся-Развивайся)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5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9872" y="3645024"/>
            <a:ext cx="496855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3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2276872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Консультант,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WhatsApp Image 2021-10-01 at 17.15.27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6" r="44931"/>
          <a:stretch/>
        </p:blipFill>
        <p:spPr bwMode="auto">
          <a:xfrm>
            <a:off x="5160527" y="583474"/>
            <a:ext cx="3291691" cy="546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65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ownloads\WhatsApp Image 2021-09-27 at 13.38.20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9" r="8283"/>
          <a:stretch/>
        </p:blipFill>
        <p:spPr bwMode="auto">
          <a:xfrm>
            <a:off x="4355976" y="621164"/>
            <a:ext cx="4363675" cy="531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8093" y="2420888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Консультант,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музыкальный  руководитель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65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32656"/>
            <a:ext cx="81369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рамках работы консультативного центра родителям была оказана помощь по вопросам, с которыми они чаще всего обращаются, это: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подготовка ребенка и родителей к началу посещения дошкольного образовательного учреждения или школы (вопросы адаптации);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взаимодействие ребенка с детским коллективом и взрослыми; 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организация интересного и полезного для ребёнка досуга в семье и многое другое.</a:t>
            </a:r>
            <a:r>
              <a:rPr lang="ru-RU" dirty="0"/>
              <a:t> </a:t>
            </a:r>
          </a:p>
        </p:txBody>
      </p:sp>
      <p:pic>
        <p:nvPicPr>
          <p:cNvPr id="7170" name="Picture 2" descr="D:\развиваш2019\фото 2019\IMG-20191029-WA00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49"/>
          <a:stretch/>
        </p:blipFill>
        <p:spPr bwMode="auto">
          <a:xfrm>
            <a:off x="3491880" y="2332977"/>
            <a:ext cx="3672408" cy="391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07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130211066"/>
              </p:ext>
            </p:extLst>
          </p:nvPr>
        </p:nvGraphicFramePr>
        <p:xfrm>
          <a:off x="1979712" y="1268760"/>
          <a:ext cx="6188075" cy="3891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71600" y="44153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Сетевая модель взаимодействия с социальными партнерами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04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83568" y="855464"/>
            <a:ext cx="7848872" cy="1709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Цель деятельности педагога – психолога в консультационном центре МБДОУ «ЦРР - детский сад № 4 города Арск»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Об-Раз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»: оказание психолого-педагогической, методической, диагностической и консультативной помощи родителям (законным представителям)  детей от 0 до 3 лет.</a:t>
            </a:r>
          </a:p>
        </p:txBody>
      </p:sp>
      <p:pic>
        <p:nvPicPr>
          <p:cNvPr id="1026" name="Picture 2" descr="C:\Users\User\Downloads\WhatsApp Image 2021-06-09 at 14.36.4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035991"/>
            <a:ext cx="6105132" cy="343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31640" y="773971"/>
          <a:ext cx="7056784" cy="5039345"/>
        </p:xfrm>
        <a:graphic>
          <a:graphicData uri="http://schemas.openxmlformats.org/drawingml/2006/table">
            <a:tbl>
              <a:tblPr/>
              <a:tblGrid>
                <a:gridCol w="3326770"/>
                <a:gridCol w="1785798"/>
                <a:gridCol w="1944216"/>
              </a:tblGrid>
              <a:tr h="51237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Форма проведения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Тема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Дата проведения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651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Консультация  для родителей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приглашение к сотрудничеству.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Анкетирование.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«В детский сад, с радостью»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689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Практическое занятие для родителей с детьми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«Развитие мелкой моторики через приемы работы с песком»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Сентябрь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692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Лекция для родителей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«Режим ребенка раннего возраста»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9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Игровой досуг для детей с родителями.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«Мои пальчики играют»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9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Групповая  консультация родителей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«Учим ребенка играть»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9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Круглый стол с родителями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«В стране эмоций и чувств»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863" marR="3786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115616" y="332656"/>
            <a:ext cx="7416824" cy="86409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 работы педагога – психолога в консультационном центре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оказания консультативной помощи родителям по формированию представлений о возрастных особенностях детей раннего возраста, мною был разработал цикл лекций и бесед на следующие темы: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115616" y="1412776"/>
            <a:ext cx="7128792" cy="230425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«Психологические особенности развития ребенка от года до двух лет»;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«Мелкая моторика и особенности ее развития»;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«Критерии развития ребенка раннего возраста»;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«Что важно знать о ребенке, чтобы понимать его»;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«Режим дня и его важность для ребенка» и т.д.</a:t>
            </a:r>
            <a:endParaRPr lang="ru-RU" sz="2000" dirty="0"/>
          </a:p>
        </p:txBody>
      </p:sp>
      <p:pic>
        <p:nvPicPr>
          <p:cNvPr id="2050" name="Picture 2" descr="C:\Users\User\Downloads\WhatsApp Image 2021-06-10 at 08.23.1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95888"/>
            <a:ext cx="5436096" cy="305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81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5816" y="3429000"/>
            <a:ext cx="424847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836712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Детская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это простой и эффективный способ психологической помощи, основанный на игре и творчестве. Говоря иначе, это – лечение творчеством. Приемы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арт-терапии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помогают гармонично развивать личность ребенка через способность самовыражения и самопознания. Эти приемы ненавязчиво исцеляют психику, знакомят с окружающим миром, позволяют видеть вокруг себя все прекрасным и добрым.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74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ownloads\WhatsApp Image 2021-06-08 at 16.21.07 (4)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057" y="2276872"/>
            <a:ext cx="4334486" cy="316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51520" y="332656"/>
            <a:ext cx="691276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Показания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проведения детской арт-терапии: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970213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упрямство;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970213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агрессия;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970213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частая смена настроения;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970213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задержка психического и речевого развития;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970213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кризисные ситуации;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970213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непослушание;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970213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потеря родительского контроля;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970213" algn="ctr"/>
              </a:tabLs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гиперактивность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970213" algn="ctr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застенчивость, неуверенность в себе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2654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Основные принципы занятий по арт - терапии</a:t>
            </a:r>
            <a:endParaRPr lang="ru-RU" sz="20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3989040"/>
          </a:xfrm>
        </p:spPr>
        <p:txBody>
          <a:bodyPr>
            <a:normAutofit fontScale="92500"/>
          </a:bodyPr>
          <a:lstStyle/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главное  условие занятий, это желание ребенка сотрудничать;</a:t>
            </a:r>
          </a:p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поощрение и благодарность ребенку;</a:t>
            </a:r>
          </a:p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непосредственное участие педагога в работе, которую он предлагает ребенку;</a:t>
            </a:r>
          </a:p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использование, яркого, красивого материала на занятии. Используемые предметы должны иметь аккуратный и эстетичный вид, чтобы ребенку было приятно работать с этими  предметами;</a:t>
            </a:r>
          </a:p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создание педагогом атмосферы загадочности, таинственности для повышения интереса ребенка;</a:t>
            </a:r>
          </a:p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главное, получать удовольствие от самого процесса, которые играют большую роль исцеления.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042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476672"/>
            <a:ext cx="82809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Групповые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консультации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(понедельник с 11.00 до 13.00) – 136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консультаций.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ндивидуальные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консультации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(понедельник с 11.00 до 15.00; суббота с 8.00 до 13.00)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347 консультаций.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Консультативная помощь родителям (законным представителям) включает в себя рекомендации по следующим направлениям: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популяризация педагогических и психологических достижений;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возрастные, психофизиологические особенности детей;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воспитание и особенности развития детей раннего возраста;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социализация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 раннего возраста, не посещающих дошкольные образовательные организации;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успешная адаптация детей при поступлении в детский сад;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организация игровой деятельности;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создание условий для закаливания и оздоровления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293096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uzer\Desktop\А.В\грант\грант сайт\Грант фото\20191007_112149(0).jpg"/>
          <p:cNvPicPr/>
          <p:nvPr/>
        </p:nvPicPr>
        <p:blipFill>
          <a:blip r:embed="rId4" cstate="print"/>
          <a:srcRect l="10743" t="4558" r="12293" b="9402"/>
          <a:stretch>
            <a:fillRect/>
          </a:stretch>
        </p:blipFill>
        <p:spPr bwMode="auto">
          <a:xfrm>
            <a:off x="2123728" y="4293096"/>
            <a:ext cx="360040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893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Основные арт-приемы используемые в моей работе</a:t>
            </a:r>
            <a:endParaRPr lang="ru-RU" sz="20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836712"/>
            <a:ext cx="8229600" cy="3989040"/>
          </a:xfrm>
        </p:spPr>
        <p:txBody>
          <a:bodyPr>
            <a:normAutofit/>
          </a:bodyPr>
          <a:lstStyle/>
          <a:p>
            <a:pPr lvl="0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это техника, принцип которого заключается в создании пластилином лепной картинки на бумажной, картонной или иной основе, благодаря которой изображения получаются более или менее выпуклые,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полуобъёмные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горизонтальной поверхности;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08920"/>
            <a:ext cx="4017207" cy="30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30639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2146250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Песочная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терапия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или игры с песком, это один из первых материалов, который наши дети используют в своей деятельности, в песочнице или на пляже. Игры с песком, это то, что интересно ребенку и чего он не боится. Данный вид творчества позволяет преодолеть чувство страха, выразить в рисунке или постройке свои эмоции, вселить уверенность  в себя, и свои  возможности. Рисуя и строя замки из песка, или разыгрывая сказки, он развивает тактильное ощущение и раскрепощается, проигрывает волнующие 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2492896"/>
            <a:ext cx="8085584" cy="23328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3768" y="2878161"/>
            <a:ext cx="4017207" cy="2671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4892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19256" cy="1440160"/>
          </a:xfrm>
        </p:spPr>
        <p:txBody>
          <a:bodyPr>
            <a:normAutofit/>
          </a:bodyPr>
          <a:lstStyle/>
          <a:p>
            <a:pPr lvl="0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Изотерапия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– это терапия рисованием.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изотерапии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подходят все виды художественных материалов: краски, карандаши, восковые мелки, пастель, бумага различной фактуры, цвета и размера.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2492896"/>
            <a:ext cx="8085584" cy="23328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36096" y="2060848"/>
            <a:ext cx="3272747" cy="23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7550" y="2060847"/>
            <a:ext cx="3528094" cy="23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1179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9587" y="260648"/>
            <a:ext cx="8219256" cy="2088232"/>
          </a:xfrm>
        </p:spPr>
        <p:txBody>
          <a:bodyPr>
            <a:noAutofit/>
          </a:bodyPr>
          <a:lstStyle/>
          <a:p>
            <a:pPr lvl="0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Тестопластика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техника лепки очень проста. Для работы с тестом необходимы соль, мука, вода. Тесто – материал экологически чистый, очень пластичный, легко приобретает форму. Оно не липнет к рукам, очень легко отмывается, безопасно при попадании в рот. Более того, лепка из соленого теста благотворно влияет на нервную систему, в целом. Именно поэтому полезна детям 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аллергопатологией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гиперактивным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детям и с тревожностью.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2492896"/>
            <a:ext cx="8085584" cy="23328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4821" y="2555458"/>
            <a:ext cx="2703900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0123" y="2555459"/>
            <a:ext cx="268829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0466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457200" y="1556792"/>
            <a:ext cx="8229600" cy="2232248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7030A0"/>
                </a:solidFill>
              </a:rPr>
              <a:t>Спасибо за внимание!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01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332656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Детско-родительский клуб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(первая суббота месяца с 9.00 до 10.00)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мероприятий.</a:t>
            </a:r>
          </a:p>
          <a:p>
            <a:pPr algn="just"/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Открытие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клуба для родителей.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вызвать заинтересованность родителей в посещении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детско- родительского клуба.</a:t>
            </a:r>
          </a:p>
          <a:p>
            <a:pPr marL="342900" indent="-342900" algn="just"/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2)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Икмэк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безнен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байлык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 закреплять знания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хлеб пришел к нам на стол, воспитывать бережное отношение к хлебу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6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19872" y="3212976"/>
            <a:ext cx="4608512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1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2996952"/>
            <a:ext cx="8184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«Мамино солнышко».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создать для детей и родителей праздничное настроение с помощью познавательной, игровой и музыкальной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404665"/>
            <a:ext cx="45365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3) «Осень в гости к нам пришла».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привлечение семьи к совместной с детским садом социально-значимой деятельности, в обеспечении взаимопонимания и одной направленности стремлений детского сада и семьи в развитии личности ребенка, его ценностных социальных ориентаций и творческого потенциала.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4005064"/>
            <a:ext cx="23042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«В гостях у елочки».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создать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усло-вия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развития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способ-ностей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детей при подготовке 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ново-год-ему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празднику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mage8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552" y="332656"/>
            <a:ext cx="3600400" cy="2592288"/>
          </a:xfrm>
          <a:prstGeom prst="rect">
            <a:avLst/>
          </a:prstGeom>
        </p:spPr>
      </p:pic>
      <p:pic>
        <p:nvPicPr>
          <p:cNvPr id="9" name="image9.jpeg"/>
          <p:cNvPicPr/>
          <p:nvPr/>
        </p:nvPicPr>
        <p:blipFill>
          <a:blip r:embed="rId4" cstate="print"/>
          <a:srcRect t="15612"/>
          <a:stretch>
            <a:fillRect/>
          </a:stretch>
        </p:blipFill>
        <p:spPr>
          <a:xfrm>
            <a:off x="4427984" y="3933056"/>
            <a:ext cx="4320480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88640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Круглый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стол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(30 ноября 2019г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«Развитие речевого аппарата посредством использования дыхательной гимнастики»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34740"/>
            <a:ext cx="3683563" cy="276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125" y="1168399"/>
            <a:ext cx="3647728" cy="2735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507" y="4077072"/>
            <a:ext cx="3394854" cy="2546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35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628"/>
            <a:ext cx="9251504" cy="693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289679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Семинар – практикум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воспитателей ДОУ Арского муниципального района РТ (11декабря 2019 г.)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886" y="3654874"/>
            <a:ext cx="3965562" cy="2974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49"/>
            <a:ext cx="4032448" cy="3024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88024" y="1268760"/>
            <a:ext cx="39604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Тема: «Организация работы Консультационного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центра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оказания помощи родителям (законным представителям) с детьми дошкольного возраста, обеспечивающим получение дошкольного образования в форме семейного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320794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фото 2019\фон алифб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7944" y="2938629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Консультант по речевому развитию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Галлямова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А. Г.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Развиваем речь играя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C:\Users\User\AppData\Local\Temp\Rar$DIa0.172\Буклет  Фахриева Г.Т._page-0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268" y="332656"/>
            <a:ext cx="3526470" cy="249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User\AppData\Local\Temp\Rar$DIa0.376\Буклет Закирова Р.Н._page-0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731" y="4149081"/>
            <a:ext cx="3625007" cy="2564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User\AppData\Local\Temp\Rar$DIa0.585\Буклет Галлямова А. Г._page-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55892"/>
            <a:ext cx="3241141" cy="2293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5" y="332656"/>
            <a:ext cx="48801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Разработано 7 буклетов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Консультант, учитель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логопед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Фахриева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Г. Т.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Советы логопеда»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69868" y="4653136"/>
            <a:ext cx="32942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Консультант, музыкальный руководитель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Закирова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Р.Н.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музыкальных способностей с раннего возраста»</a:t>
            </a:r>
          </a:p>
        </p:txBody>
      </p:sp>
    </p:spTree>
    <p:extLst>
      <p:ext uri="{BB962C8B-B14F-4D97-AF65-F5344CB8AC3E}">
        <p14:creationId xmlns:p14="http://schemas.microsoft.com/office/powerpoint/2010/main" val="27384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1489</TotalTime>
  <Words>1809</Words>
  <Application>Microsoft Office PowerPoint</Application>
  <PresentationFormat>Экран (4:3)</PresentationFormat>
  <Paragraphs>209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Муниципальное бюджетное дошкольное образовательное учреждение                                              «Центр развития ребенка - детский сад №4 города  Арск»  Арского муниципального района Республики Татарстан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МБУ «Арская централизованная библиотечная система» (24 сентября 2021 г.)</vt:lpstr>
      <vt:lpstr>Волонтеры – студенты ГАПОУ «Арский педагогический колледж имени Г.Тукая"</vt:lpstr>
      <vt:lpstr>Встреча с председатель  Женского совета и общественным помощником Уполномоченного по правам ребенка (11 октября 2021 г.)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Для оказания консультативной помощи родителям по формированию представлений о возрастных особенностях детей раннего возраста, мною был разработал цикл лекций и бесед на следующие темы:  </vt:lpstr>
      <vt:lpstr>Презентация PowerPoint</vt:lpstr>
      <vt:lpstr>Презентация PowerPoint</vt:lpstr>
      <vt:lpstr>Основные принципы занятий по арт - терапии</vt:lpstr>
      <vt:lpstr>Основные арт-приемы используемые в моей работе</vt:lpstr>
      <vt:lpstr> Песочная терапия или игры с песком, это один из первых материалов, который наши дети используют в своей деятельности, в песочнице или на пляже. Игры с песком, это то, что интересно ребенку и чего он не боится. Данный вид творчества позволяет преодолеть чувство страха, выразить в рисунке или постройке свои эмоции, вселить уверенность  в себя, и свои  возможности. Рисуя и строя замки из песка, или разыгрывая сказки, он развивает тактильное ощущение и раскрепощается, проигрывает волнующие его ситуации </vt:lpstr>
      <vt:lpstr>Изотерапия – это терапия рисованием. Для изотерапии подходят все виды художественных материалов: краски, карандаши, восковые мелки, пастель, бумага различной фактуры, цвета и размера. </vt:lpstr>
      <vt:lpstr>Тестопластика – это техника лепки очень проста. Для работы с тестом необходимы соль, мука, вода. Тесто – материал экологически чистый, очень пластичный, легко приобретает форму. Оно не липнет к рукам, очень легко отмывается, безопасно при попадании в рот. Более того, лепка из соленого теста благотворно влияет на нервную систему, в целом. Именно поэтому полезна детям с аллергопатологией, гиперактивным детям и с тревожностью.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                                             «Центр развития ребенка -детский сад №4 г.Арск»</dc:title>
  <dc:creator>User</dc:creator>
  <cp:lastModifiedBy>User</cp:lastModifiedBy>
  <cp:revision>126</cp:revision>
  <cp:lastPrinted>2020-08-25T07:44:38Z</cp:lastPrinted>
  <dcterms:created xsi:type="dcterms:W3CDTF">2020-07-23T09:15:52Z</dcterms:created>
  <dcterms:modified xsi:type="dcterms:W3CDTF">2021-10-28T11:41:35Z</dcterms:modified>
</cp:coreProperties>
</file>